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4" r:id="rId2"/>
    <p:sldId id="259" r:id="rId3"/>
    <p:sldId id="308" r:id="rId4"/>
    <p:sldId id="265" r:id="rId5"/>
    <p:sldId id="266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86" r:id="rId14"/>
    <p:sldId id="297" r:id="rId15"/>
    <p:sldId id="298" r:id="rId16"/>
    <p:sldId id="299" r:id="rId17"/>
    <p:sldId id="301" r:id="rId18"/>
    <p:sldId id="287" r:id="rId19"/>
    <p:sldId id="302" r:id="rId20"/>
    <p:sldId id="288" r:id="rId21"/>
    <p:sldId id="289" r:id="rId22"/>
    <p:sldId id="303" r:id="rId23"/>
    <p:sldId id="304" r:id="rId24"/>
    <p:sldId id="290" r:id="rId25"/>
    <p:sldId id="305" r:id="rId26"/>
    <p:sldId id="306" r:id="rId27"/>
    <p:sldId id="307" r:id="rId28"/>
    <p:sldId id="261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95" r:id="rId40"/>
    <p:sldId id="296" r:id="rId41"/>
    <p:sldId id="277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718A4-B791-4D52-BC83-804A8CA5E1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706C8-5855-4061-B1B3-B247FAD1F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6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02AE4-C80F-8E47-B864-17C69C27BA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ED6B-B06F-1FAC-F76D-EB03B47FE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E041C-9B8E-0DCD-88DF-CEBB5BBB4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E0E4-261A-C38F-3851-B9A94C0E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9068-4573-C134-ECBC-75CF4254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8557-A100-ED74-F00F-FD446F47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5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BACC-9FF6-EB70-86C7-29C21708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BB9A4-52C8-EC5F-CBA5-827CF7EAF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ADB1B-6356-C527-7DC7-0A34B956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3EF44-378C-FF7C-B0EB-8506A2D2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D0484-1DAE-1894-DC5C-4DC36294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6D316-6D58-CCFB-4F66-6DD79C143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A7DBE-EE7E-CDAF-76D2-FAE2CCFC8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7601-75EA-C697-48A5-E79A2BD4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72F4-4FDE-C862-7B55-8143303B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F5EE8-2BF8-DC81-6D32-46B6F1F6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6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BD9D-463C-088C-936A-97930F5B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C2F8E-0F8D-AF14-66B0-FBA826FF3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17C0-C9C4-796D-EB2E-F412BF3C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ACD65-25B7-4E97-CD74-D953823D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D18EC-D956-A1F9-10F4-43794D7A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8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87D1-774A-EB97-DF78-3971E45C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D665-D9DD-60D4-63F9-507923624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CC75-A4A1-C603-0D36-DBE45AE9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2956-C311-593E-48FE-37B44534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D92B-2CF7-46A2-0047-53CA9EC6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0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6B64-7ACF-744E-6349-DCB407A2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7DFF-9719-2D31-822E-C0CFDA02C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CFB1B-7488-FC84-CB2D-DEA73A9FD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F20D-3F91-B149-5C70-F78AA640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FD84C-DA50-8F9A-FB3F-A01241BC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C6A0-9F71-2425-9DC0-F8C28E8D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7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3B58-31CA-C362-5F2E-DDD8EE9C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66BB8-B275-F8BB-2B60-905F049AC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B1ACD-1736-917C-93B1-74ECBE3AD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1AE3F-EB8C-C967-2CDB-E088ABC3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6BC6A-B677-4AB6-5241-FB1E8643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A2C99-4E22-3F30-99BB-56870AD7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291F42-D217-73D4-0A58-8A9C4DE8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27F63-9021-DC87-A9C3-9E866DFB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2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3F09-993A-B8CD-6664-5F2EFD0B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56F39-4030-9B42-E89F-36F3F837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6150F-A30F-3208-58E4-8CAFD51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4893A-561D-8A7A-22E1-B994ECE1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7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5CADB-124B-356A-F419-C0955570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ED905-F896-4637-4EB3-863DFEEC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45D19-E58C-73E4-2D87-998B8B3A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1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22EA-F0D1-6D39-DFA7-0A2644BF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B25C1-AEFF-23F9-6C75-24CC041C2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A7301-8F31-E57D-03B4-84F315B4A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F5E45-74CB-AF02-723F-999A81C9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0E4C1-2A83-3465-F9B8-F82630C7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2233-A3E0-B1A8-8DAD-807441F2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83E8-C1B3-027D-CFF0-6C521BF0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4FB09-B654-92A0-2985-3A91E09A1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55ADE-AB6C-C7A8-C52F-D7307A41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B6D50-F40F-3A36-833B-16D2DC92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16BCE-4C6C-1A47-4C6F-DE9F89CB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3DA9C-752B-027D-2856-77BBD1C8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1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9AE38-874C-529B-D6EE-097402F5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9DEF0-B8C7-9B67-EE5F-6CEFE354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E1949-7048-7543-F6A7-623F9113D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FDAC62-D902-4CD1-B54E-E42EB4A8B9A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15E73-9B53-18A1-0CF7-07BCED52A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F3B2F-47FC-F8BD-3D83-B1175B52A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36568-ED99-4A27-88EB-3CE4207B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6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8.png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58.png"/><Relationship Id="rId5" Type="http://schemas.openxmlformats.org/officeDocument/2006/relationships/image" Target="../media/image88.png"/><Relationship Id="rId10" Type="http://schemas.openxmlformats.org/officeDocument/2006/relationships/image" Target="../media/image57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EEFB3-B836-8042-9FF4-0BC3D933C1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4B18EB-FA65-B74C-9A8E-1D41CA0B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422861"/>
            <a:ext cx="9605635" cy="1059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</a:t>
            </a:r>
            <a:b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83E734-686E-8541-8A74-F61EF1992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645" y="1407270"/>
            <a:ext cx="4645152" cy="3448595"/>
          </a:xfrm>
        </p:spPr>
        <p:txBody>
          <a:bodyPr/>
          <a:lstStyle/>
          <a:p>
            <a:r>
              <a:rPr lang="en-US" dirty="0"/>
              <a:t>Self Balancing Tower Crane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A417D-BD28-7A49-82FB-1A264379C6A4}"/>
              </a:ext>
            </a:extLst>
          </p:cNvPr>
          <p:cNvPicPr/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638090" y="2005290"/>
            <a:ext cx="6273682" cy="438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805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95A43-66DC-4B45-9C8D-84A2CDE5D6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2F45D-B15A-5A4B-87B5-36DAADECA125}"/>
              </a:ext>
            </a:extLst>
          </p:cNvPr>
          <p:cNvSpPr txBox="1"/>
          <p:nvPr/>
        </p:nvSpPr>
        <p:spPr>
          <a:xfrm>
            <a:off x="378372" y="1853754"/>
            <a:ext cx="2585545" cy="79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EB5A42-9CE4-9C40-B637-1DFAA936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89" y="795126"/>
            <a:ext cx="10050610" cy="104923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Stress and Deflection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80FFD-C979-874A-94CC-96CB1A48E856}"/>
              </a:ext>
            </a:extLst>
          </p:cNvPr>
          <p:cNvSpPr txBox="1"/>
          <p:nvPr/>
        </p:nvSpPr>
        <p:spPr>
          <a:xfrm>
            <a:off x="378371" y="2412124"/>
            <a:ext cx="334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Member1 (the load side)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B09C43-1528-3A46-839B-B357E49C1BC2}"/>
                  </a:ext>
                </a:extLst>
              </p:cNvPr>
              <p:cNvSpPr txBox="1"/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F.O.S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B09C43-1528-3A46-839B-B357E49C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blipFill>
                <a:blip r:embed="rId3"/>
                <a:stretch>
                  <a:fillRect l="-489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8B4C4CC-9CD6-8D4F-9D94-6DE72BBB2A77}"/>
              </a:ext>
            </a:extLst>
          </p:cNvPr>
          <p:cNvSpPr txBox="1"/>
          <p:nvPr/>
        </p:nvSpPr>
        <p:spPr>
          <a:xfrm>
            <a:off x="7841593" y="2035737"/>
            <a:ext cx="397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deflection = 0.024 mm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8E65D-5B89-2A41-B700-5FFCCF2626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0663" y="2648607"/>
            <a:ext cx="3786174" cy="3275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75333-9A44-4043-B0EE-455BBDCC2E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5970" y="2595671"/>
            <a:ext cx="3786174" cy="32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ECFFB-19C4-1C4B-85C1-684CD09C7F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40F498-06BB-834C-A617-80D6BCEBDD1C}"/>
              </a:ext>
            </a:extLst>
          </p:cNvPr>
          <p:cNvSpPr txBox="1"/>
          <p:nvPr/>
        </p:nvSpPr>
        <p:spPr>
          <a:xfrm>
            <a:off x="378372" y="1853754"/>
            <a:ext cx="2585545" cy="79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80400B-A036-4246-80AB-D5F13E7F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06" y="804519"/>
            <a:ext cx="10047176" cy="104923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Stress and Deflection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0B180-233C-2141-81F8-C159EF151CA3}"/>
              </a:ext>
            </a:extLst>
          </p:cNvPr>
          <p:cNvSpPr txBox="1"/>
          <p:nvPr/>
        </p:nvSpPr>
        <p:spPr>
          <a:xfrm>
            <a:off x="378371" y="2412124"/>
            <a:ext cx="334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Member 2 (the counter load side)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7D1388-2F8E-2D4C-8625-BC71ECA632AD}"/>
                  </a:ext>
                </a:extLst>
              </p:cNvPr>
              <p:cNvSpPr txBox="1"/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F.O.S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7D1388-2F8E-2D4C-8625-BC71ECA6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blipFill>
                <a:blip r:embed="rId3"/>
                <a:stretch>
                  <a:fillRect l="-489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AC4BDA3-3960-B644-9099-6E9AB0A05368}"/>
              </a:ext>
            </a:extLst>
          </p:cNvPr>
          <p:cNvSpPr txBox="1"/>
          <p:nvPr/>
        </p:nvSpPr>
        <p:spPr>
          <a:xfrm>
            <a:off x="7841593" y="2035737"/>
            <a:ext cx="397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deflection = 0.023 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5A28C6-3D9B-AD4C-BD27-A63BB58B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1481" y="3104671"/>
            <a:ext cx="3342291" cy="3178296"/>
          </a:xfrm>
          <a:prstGeom prst="rect">
            <a:avLst/>
          </a:prstGeom>
        </p:spPr>
      </p:pic>
      <p:pic>
        <p:nvPicPr>
          <p:cNvPr id="13" name="Picture 12" descr="D:\1192\Graduation Project\updated\memb2-def.png">
            <a:extLst>
              <a:ext uri="{FF2B5EF4-FFF2-40B4-BE49-F238E27FC236}">
                <a16:creationId xmlns:a16="http://schemas.microsoft.com/office/drawing/2014/main" id="{03AE2FFE-0AD7-4E4F-99EE-28952F4A72F0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56464" y="3038588"/>
            <a:ext cx="3342291" cy="317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47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C833CB-7CA9-F141-8B68-AB86BD9BC5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AAD43-FF09-8B48-BD26-DBF566916E43}"/>
              </a:ext>
            </a:extLst>
          </p:cNvPr>
          <p:cNvSpPr txBox="1"/>
          <p:nvPr/>
        </p:nvSpPr>
        <p:spPr>
          <a:xfrm>
            <a:off x="378372" y="1853754"/>
            <a:ext cx="2585545" cy="79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CC9114-CC08-144C-95B6-ECE30DFB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31" y="707317"/>
            <a:ext cx="10018526" cy="104923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Stress and Deflection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1F6D7-AF3D-0D4F-9901-27C82AF5603A}"/>
              </a:ext>
            </a:extLst>
          </p:cNvPr>
          <p:cNvSpPr txBox="1"/>
          <p:nvPr/>
        </p:nvSpPr>
        <p:spPr>
          <a:xfrm>
            <a:off x="378371" y="2412124"/>
            <a:ext cx="334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2795C9-22D0-8C4B-B69D-6B4AF545B454}"/>
                  </a:ext>
                </a:extLst>
              </p:cNvPr>
              <p:cNvSpPr txBox="1"/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F.O.S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17.2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2795C9-22D0-8C4B-B69D-6B4AF545B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blipFill>
                <a:blip r:embed="rId3"/>
                <a:stretch>
                  <a:fillRect l="-489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D318A6-E3FA-4E46-AD0F-61665ED7E3D0}"/>
              </a:ext>
            </a:extLst>
          </p:cNvPr>
          <p:cNvSpPr txBox="1"/>
          <p:nvPr/>
        </p:nvSpPr>
        <p:spPr>
          <a:xfrm>
            <a:off x="7841593" y="2035737"/>
            <a:ext cx="397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deflection = 0.72 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3C0D6-146F-AE4A-957E-36442DEF68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757" y="2563197"/>
            <a:ext cx="1536700" cy="424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855534-234E-0B40-9A58-542B9279C6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209" y="3094381"/>
            <a:ext cx="1447800" cy="29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2058C-0326-6645-B1B9-27B2536C03B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0662" y="6220797"/>
            <a:ext cx="5842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9D7924-09EB-8F42-B1B9-718D88691B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7404" y="2673734"/>
            <a:ext cx="1400831" cy="4131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A2AC59-C7BE-894F-ABB0-9B18690429C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2214" y="3427124"/>
            <a:ext cx="1010364" cy="26244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56A7D8-6240-204A-8A19-6D3A4BB2470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3424" y="622998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7F71FE-A78E-714F-8D04-0D40C354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B711CF-F512-ED45-8BE3-3091AF25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3400" dirty="0"/>
              <a:t>Motors selection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F7B6EBD4-C4A1-F741-B54A-38605AA015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730" y="2011681"/>
          <a:ext cx="10056540" cy="3137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014">
                  <a:extLst>
                    <a:ext uri="{9D8B030D-6E8A-4147-A177-3AD203B41FA5}">
                      <a16:colId xmlns:a16="http://schemas.microsoft.com/office/drawing/2014/main" val="2798382905"/>
                    </a:ext>
                  </a:extLst>
                </a:gridCol>
                <a:gridCol w="1814732">
                  <a:extLst>
                    <a:ext uri="{9D8B030D-6E8A-4147-A177-3AD203B41FA5}">
                      <a16:colId xmlns:a16="http://schemas.microsoft.com/office/drawing/2014/main" val="3187003409"/>
                    </a:ext>
                  </a:extLst>
                </a:gridCol>
                <a:gridCol w="1685786">
                  <a:extLst>
                    <a:ext uri="{9D8B030D-6E8A-4147-A177-3AD203B41FA5}">
                      <a16:colId xmlns:a16="http://schemas.microsoft.com/office/drawing/2014/main" val="2787036820"/>
                    </a:ext>
                  </a:extLst>
                </a:gridCol>
                <a:gridCol w="1841008">
                  <a:extLst>
                    <a:ext uri="{9D8B030D-6E8A-4147-A177-3AD203B41FA5}">
                      <a16:colId xmlns:a16="http://schemas.microsoft.com/office/drawing/2014/main" val="2664988009"/>
                    </a:ext>
                  </a:extLst>
                </a:gridCol>
              </a:tblGrid>
              <a:tr h="3973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Motor/ Specification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Power [W]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Torque 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N.m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Speed [rpm]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018950"/>
                  </a:ext>
                </a:extLst>
              </a:tr>
              <a:tr h="6725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Motor to Drive the Boom (M1)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034415"/>
                  </a:ext>
                </a:extLst>
              </a:tr>
              <a:tr h="6725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Motor to Lift the Load (M2)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0.075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520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320997"/>
                  </a:ext>
                </a:extLst>
              </a:tr>
              <a:tr h="6725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Motor to Drive the Load Trolley (M3)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0.285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0.0142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601013"/>
                  </a:ext>
                </a:extLst>
              </a:tr>
              <a:tr h="7222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Motor to Drive the Counter Load Trolley (M4)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472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83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2D79B-C534-E342-BE7C-FE525300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D07A94B3-B2B5-E147-AEB0-C35B42547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001" y="1853754"/>
                <a:ext cx="10691997" cy="442861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74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412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𝑅𝑃𝑀</m:t>
                    </m:r>
                  </m:oMath>
                </a14:m>
                <a:endParaRPr lang="ar-SA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60</m:t>
                            </m:r>
                          </m:den>
                        </m:f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31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D07A94B3-B2B5-E147-AEB0-C35B42547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001" y="1853754"/>
                <a:ext cx="10691997" cy="4428611"/>
              </a:xfrm>
              <a:blipFill>
                <a:blip r:embed="rId3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CE4DA5-4884-3649-BA60-40416035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8652" y="2203893"/>
            <a:ext cx="5150152" cy="3046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5D566-3297-DC4C-8FD0-61F44D14DB66}"/>
              </a:ext>
            </a:extLst>
          </p:cNvPr>
          <p:cNvSpPr/>
          <p:nvPr/>
        </p:nvSpPr>
        <p:spPr>
          <a:xfrm>
            <a:off x="750000" y="557545"/>
            <a:ext cx="39108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Boom Motor</a:t>
            </a:r>
          </a:p>
        </p:txBody>
      </p:sp>
    </p:spTree>
    <p:extLst>
      <p:ext uri="{BB962C8B-B14F-4D97-AF65-F5344CB8AC3E}">
        <p14:creationId xmlns:p14="http://schemas.microsoft.com/office/powerpoint/2010/main" val="14107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7CE6E-C108-7544-8541-9B51973410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F05D1534-5900-9D42-B2D4-A536FF002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001" y="943430"/>
                <a:ext cx="10691997" cy="53389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2175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2175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ar-S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F05D1534-5900-9D42-B2D4-A536FF002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001" y="943430"/>
                <a:ext cx="10691997" cy="5338936"/>
              </a:xfrm>
              <a:blipFill>
                <a:blip r:embed="rId3"/>
                <a:stretch>
                  <a:fillRect l="-1186" t="-10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D10A00-763F-EF4E-A17A-CD99033819E9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9567" y="603829"/>
            <a:ext cx="5257800" cy="2630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19279-C3C6-5C4F-BCCC-231837EE2533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1" y="3266418"/>
            <a:ext cx="6095998" cy="35132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BDE9BC-2DA4-2441-8234-EF0A36ECD2FD}"/>
              </a:ext>
            </a:extLst>
          </p:cNvPr>
          <p:cNvSpPr/>
          <p:nvPr/>
        </p:nvSpPr>
        <p:spPr>
          <a:xfrm>
            <a:off x="750001" y="267857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Load Motor</a:t>
            </a:r>
          </a:p>
        </p:txBody>
      </p:sp>
    </p:spTree>
    <p:extLst>
      <p:ext uri="{BB962C8B-B14F-4D97-AF65-F5344CB8AC3E}">
        <p14:creationId xmlns:p14="http://schemas.microsoft.com/office/powerpoint/2010/main" val="189277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51F0B-3D4B-714A-A775-A18F21E635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67B083C9-27F3-534C-A58A-B8441B658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001" y="1435100"/>
                <a:ext cx="12503691" cy="48472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=1.9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=0.15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=0.285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/2=0.0142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=0.0269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60×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=101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ar-SA" dirty="0"/>
              </a:p>
            </p:txBody>
          </p:sp>
        </mc:Choice>
        <mc:Fallback xmlns="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67B083C9-27F3-534C-A58A-B8441B658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001" y="1435100"/>
                <a:ext cx="12503691" cy="4847266"/>
              </a:xfrm>
              <a:blipFill>
                <a:blip r:embed="rId3"/>
                <a:stretch>
                  <a:fillRect l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1472060-26B9-994A-B96D-97902D42A007}"/>
              </a:ext>
            </a:extLst>
          </p:cNvPr>
          <p:cNvSpPr/>
          <p:nvPr/>
        </p:nvSpPr>
        <p:spPr>
          <a:xfrm>
            <a:off x="750001" y="267857"/>
            <a:ext cx="424172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Load Trolley Motor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4F5468B0-7EFB-6745-BE58-1E8B624A37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139" y="1435100"/>
                <a:ext cx="4526537" cy="484726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=5.56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=1.9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1.11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2.11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=0.0525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=0.10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60×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ar-SA" dirty="0"/>
              </a:p>
            </p:txBody>
          </p:sp>
        </mc:Choice>
        <mc:Fallback xmlns="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4F5468B0-7EFB-6745-BE58-1E8B624A3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39" y="1435100"/>
                <a:ext cx="4526537" cy="4847266"/>
              </a:xfrm>
              <a:prstGeom prst="rect">
                <a:avLst/>
              </a:prstGeom>
              <a:blipFill>
                <a:blip r:embed="rId5"/>
                <a:stretch>
                  <a:fillRect l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5FA3A31-A704-5745-A6F7-31F5AE86D6CC}"/>
              </a:ext>
            </a:extLst>
          </p:cNvPr>
          <p:cNvSpPr/>
          <p:nvPr/>
        </p:nvSpPr>
        <p:spPr>
          <a:xfrm>
            <a:off x="5741725" y="267857"/>
            <a:ext cx="570027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Counter Load Trolley Motor</a:t>
            </a:r>
          </a:p>
        </p:txBody>
      </p:sp>
    </p:spTree>
    <p:extLst>
      <p:ext uri="{BB962C8B-B14F-4D97-AF65-F5344CB8AC3E}">
        <p14:creationId xmlns:p14="http://schemas.microsoft.com/office/powerpoint/2010/main" val="7965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58B14-6D89-1D48-AEBB-3E0928C186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06E65F39-0941-5A4A-899D-31B015290A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73141" y="1451404"/>
                <a:ext cx="4645152" cy="331707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Specifications: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𝐵𝑟𝑖𝑛𝑒𝑙𝑙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06E65F39-0941-5A4A-899D-31B015290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73141" y="1451404"/>
                <a:ext cx="4645152" cy="3317071"/>
              </a:xfrm>
              <a:blipFill>
                <a:blip r:embed="rId3"/>
                <a:stretch>
                  <a:fillRect l="-2362" t="-2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7ED0F5-3405-D446-9F3C-9E4D4FE8AC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41" y="4588596"/>
                <a:ext cx="2868118" cy="367473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Requirements: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1000000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7ED0F5-3405-D446-9F3C-9E4D4FE8A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41" y="4588596"/>
                <a:ext cx="2868118" cy="3674733"/>
              </a:xfrm>
              <a:prstGeom prst="rect">
                <a:avLst/>
              </a:prstGeom>
              <a:blipFill>
                <a:blip r:embed="rId4"/>
                <a:stretch>
                  <a:fillRect l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271E3C0-C08F-1B46-A9AA-66DA5C08AE85}"/>
              </a:ext>
            </a:extLst>
          </p:cNvPr>
          <p:cNvSpPr/>
          <p:nvPr/>
        </p:nvSpPr>
        <p:spPr>
          <a:xfrm>
            <a:off x="1227973" y="538574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Gear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F02EB6-9F41-0241-B041-F209703F1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196" y="984250"/>
            <a:ext cx="5003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485ED1-03A9-4E43-9310-5CC9ADCD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A199932-8367-7B48-84EC-9E8C47CED8E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84310" y="1151267"/>
                <a:ext cx="5211690" cy="5109833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249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n-US"/>
                      <m:t>	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A199932-8367-7B48-84EC-9E8C47CED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84310" y="1151267"/>
                <a:ext cx="5211690" cy="51098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63C4A32-4CD9-A541-9066-8457F5749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0156" y="1455623"/>
                <a:ext cx="5461150" cy="48301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264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𝐵𝐹𝑂𝑆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𝐵𝐹𝑂𝑆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𝐵𝐹𝑂𝑆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63C4A32-4CD9-A541-9066-8457F574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156" y="1455623"/>
                <a:ext cx="5461150" cy="4830163"/>
              </a:xfrm>
              <a:prstGeom prst="rect">
                <a:avLst/>
              </a:prstGeom>
              <a:blipFill>
                <a:blip r:embed="rId5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0A5BA9-4F6D-6147-8741-03CB26BFD8F6}"/>
              </a:ext>
            </a:extLst>
          </p:cNvPr>
          <p:cNvSpPr/>
          <p:nvPr/>
        </p:nvSpPr>
        <p:spPr>
          <a:xfrm>
            <a:off x="750001" y="267857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Gear Design</a:t>
            </a:r>
          </a:p>
        </p:txBody>
      </p:sp>
    </p:spTree>
    <p:extLst>
      <p:ext uri="{BB962C8B-B14F-4D97-AF65-F5344CB8AC3E}">
        <p14:creationId xmlns:p14="http://schemas.microsoft.com/office/powerpoint/2010/main" val="375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74CCD-3753-CC40-873A-C29B6A56DB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B08EC044-2ACA-9D4A-AF23-F1AF70F8DF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48146" y="1964304"/>
                <a:ext cx="4645152" cy="2518007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𝑎𝑔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𝑏𝑔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𝑎𝑝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𝑏𝑝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ar-S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ar-SA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41</m:t>
                    </m:r>
                  </m:oMath>
                </a14:m>
                <a:endParaRPr lang="ar-SA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B08EC044-2ACA-9D4A-AF23-F1AF70F8D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48146" y="1964304"/>
                <a:ext cx="4645152" cy="2518007"/>
              </a:xfrm>
              <a:blipFill>
                <a:blip r:embed="rId3"/>
                <a:stretch>
                  <a:fillRect l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2908E69-73E6-444E-B1CB-DABF7741D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198" y="1514008"/>
                <a:ext cx="5461150" cy="49917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US" i="1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924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997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𝐶𝐹𝑂𝑆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𝐶𝐹𝑂𝑆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𝐶𝐹𝑂𝑆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2908E69-73E6-444E-B1CB-DABF7741D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8" y="1514008"/>
                <a:ext cx="5461150" cy="4991724"/>
              </a:xfrm>
              <a:prstGeom prst="rect">
                <a:avLst/>
              </a:prstGeom>
              <a:blipFill>
                <a:blip r:embed="rId4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8C22916-6599-8A49-99DD-3ED717A957D9}"/>
              </a:ext>
            </a:extLst>
          </p:cNvPr>
          <p:cNvSpPr/>
          <p:nvPr/>
        </p:nvSpPr>
        <p:spPr>
          <a:xfrm>
            <a:off x="750001" y="619267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Gear Design</a:t>
            </a:r>
          </a:p>
        </p:txBody>
      </p:sp>
    </p:spTree>
    <p:extLst>
      <p:ext uri="{BB962C8B-B14F-4D97-AF65-F5344CB8AC3E}">
        <p14:creationId xmlns:p14="http://schemas.microsoft.com/office/powerpoint/2010/main" val="46967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143B94-747B-C242-A934-6CFE171B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E65AF-37CD-3440-A7CE-00DC201A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5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</a:t>
            </a:r>
            <a:b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28D5A-1BF2-E149-9C3F-EB99A9DEC562}"/>
              </a:ext>
            </a:extLst>
          </p:cNvPr>
          <p:cNvSpPr/>
          <p:nvPr/>
        </p:nvSpPr>
        <p:spPr>
          <a:xfrm>
            <a:off x="643551" y="1853754"/>
            <a:ext cx="10904897" cy="434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 algn="just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Build a prototype of the self-balancing tower crane to validate the design concepts.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the mechanical structure based on the stress analysis and deflection analysis by using SOLIDWORKS. 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Study the state space representation, and the dynamics of the crane.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a position tracking system</a:t>
            </a:r>
            <a:r>
              <a:rPr lang="ar-SA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based on pole placement or Linear Quadratic Regulator (LQR).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Test each position tracking system and study the robustness of each controller to select the most suitable one of them.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a full state observer to estimate the unmeasured states.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01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2E8E7-6ABD-2841-8374-49FDC5BC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832" y="5364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8421F-D185-214D-AD07-B49C4BD3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en-US" sz="4800" dirty="0"/>
              <a:t>Bearing Selection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4DEC2-9B93-8346-8C57-301C2567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5854" y="1318487"/>
            <a:ext cx="8640955" cy="56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6BA46A-C363-7548-8BE9-9850ABB43E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BFE3BFE-1CF5-F44C-B3B1-263B2BBF7A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87934" y="1912410"/>
                <a:ext cx="4645152" cy="3674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Requirements: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=0.3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18.9 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8−12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𝑑𝑎𝑦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BFE3BFE-1CF5-F44C-B3B1-263B2BBF7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87934" y="1912410"/>
                <a:ext cx="4645152" cy="3674733"/>
              </a:xfrm>
              <a:blipFill>
                <a:blip r:embed="rId4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E0D4AA3-3350-D549-9F8E-365B9E46E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912409"/>
                <a:ext cx="5461149" cy="367473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Requirements: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SA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ar-SA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ar-SA" i="1" smtClean="0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SA" i="1" smtClean="0">
                        <a:latin typeface="Cambria Math" panose="02040503050406030204" pitchFamily="18" charset="0"/>
                      </a:rPr>
                      <m:t>450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ar-SA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𝑜𝑢𝑟𝑠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𝑑𝑎𝑦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E0D4AA3-3350-D549-9F8E-365B9E46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12409"/>
                <a:ext cx="5461149" cy="3674733"/>
              </a:xfrm>
              <a:prstGeom prst="rect">
                <a:avLst/>
              </a:prstGeom>
              <a:blipFill>
                <a:blip r:embed="rId5"/>
                <a:stretch>
                  <a:fillRect l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C3D06C4-A311-C841-A9AB-3FA0D45C0970}"/>
              </a:ext>
            </a:extLst>
          </p:cNvPr>
          <p:cNvSpPr/>
          <p:nvPr/>
        </p:nvSpPr>
        <p:spPr>
          <a:xfrm>
            <a:off x="1287934" y="883409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Timing Belt</a:t>
            </a:r>
          </a:p>
        </p:txBody>
      </p:sp>
    </p:spTree>
    <p:extLst>
      <p:ext uri="{BB962C8B-B14F-4D97-AF65-F5344CB8AC3E}">
        <p14:creationId xmlns:p14="http://schemas.microsoft.com/office/powerpoint/2010/main" val="120830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5493EF-1687-A24B-9786-7B1C1FD679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CBB2A9D8-9127-664E-9E5C-64BE4C6E08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Design: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285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0142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S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0269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Tooth Type: XL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S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2059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CBB2A9D8-9127-664E-9E5C-64BE4C6E0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  <a:blipFill>
                <a:blip r:embed="rId3"/>
                <a:stretch>
                  <a:fillRect l="-2009" t="-4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4301F6F-0F93-F54F-A3D8-91446AF219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9" y="1912409"/>
                <a:ext cx="5461149" cy="417890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i="1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𝐾𝑊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mm,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𝐹𝑂𝑆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𝑏𝑒𝑙𝑡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𝐼𝑛𝑛𝑒𝑟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𝑂𝑢𝑡𝑒𝑟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016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4301F6F-0F93-F54F-A3D8-91446AF21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912409"/>
                <a:ext cx="5461149" cy="4178902"/>
              </a:xfrm>
              <a:prstGeom prst="rect">
                <a:avLst/>
              </a:prstGeom>
              <a:blipFill>
                <a:blip r:embed="rId4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DB2146E-85C2-F34A-97CC-0F16FA203E6C}"/>
              </a:ext>
            </a:extLst>
          </p:cNvPr>
          <p:cNvSpPr/>
          <p:nvPr/>
        </p:nvSpPr>
        <p:spPr>
          <a:xfrm>
            <a:off x="1287934" y="883409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Timing Belt</a:t>
            </a:r>
          </a:p>
        </p:txBody>
      </p:sp>
    </p:spTree>
    <p:extLst>
      <p:ext uri="{BB962C8B-B14F-4D97-AF65-F5344CB8AC3E}">
        <p14:creationId xmlns:p14="http://schemas.microsoft.com/office/powerpoint/2010/main" val="86656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3DFD7-C6F6-1445-AC31-491AA1E250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0467C9DD-0A21-AF40-9ECD-C55BDC4058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Design: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S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ar-SA" b="0" i="1" smtClean="0">
                        <a:latin typeface="Cambria Math" panose="02040503050406030204" pitchFamily="18" charset="0"/>
                      </a:rPr>
                      <m:t>202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0525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ar-S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Tooth Type: XL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ar-S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S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S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S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959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0467C9DD-0A21-AF40-9ECD-C55BDC405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  <a:blipFill>
                <a:blip r:embed="rId3"/>
                <a:stretch>
                  <a:fillRect l="-2009" t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E7618E2-893F-8D44-B678-EB79CAAF6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9" y="1912409"/>
                <a:ext cx="5461149" cy="417890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S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i="1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𝐾𝑊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mm,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𝐹𝑂𝑆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𝑏𝑒𝑙𝑡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𝐼𝑛𝑛𝑒𝑟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𝑂𝑢𝑡𝑒𝑟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016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E7618E2-893F-8D44-B678-EB79CAAF6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912409"/>
                <a:ext cx="5461149" cy="4178902"/>
              </a:xfrm>
              <a:prstGeom prst="rect">
                <a:avLst/>
              </a:prstGeom>
              <a:blipFill>
                <a:blip r:embed="rId4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730E811-8033-F24C-BFBA-76600C3D2C0C}"/>
              </a:ext>
            </a:extLst>
          </p:cNvPr>
          <p:cNvSpPr/>
          <p:nvPr/>
        </p:nvSpPr>
        <p:spPr>
          <a:xfrm>
            <a:off x="1287934" y="883409"/>
            <a:ext cx="54611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Timing Belt</a:t>
            </a:r>
          </a:p>
        </p:txBody>
      </p:sp>
    </p:spTree>
    <p:extLst>
      <p:ext uri="{BB962C8B-B14F-4D97-AF65-F5344CB8AC3E}">
        <p14:creationId xmlns:p14="http://schemas.microsoft.com/office/powerpoint/2010/main" val="211767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720A3A-CC69-044D-B558-3E72EE8A5B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5A2C5A0-97B9-DE47-A59D-97D256BAC4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597000"/>
                <a:ext cx="5461150" cy="49203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𝑎𝑏𝑜𝑣𝑒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00343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SA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𝑎𝑏𝑜𝑣𝑒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𝑆𝑡𝑟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MPa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𝑆𝑡𝑟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727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5A2C5A0-97B9-DE47-A59D-97D256BAC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597000"/>
                <a:ext cx="5461150" cy="4920350"/>
              </a:xfrm>
              <a:blipFill>
                <a:blip r:embed="rId4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E11764A-3210-4B44-A8CA-F24CAA850654}"/>
              </a:ext>
            </a:extLst>
          </p:cNvPr>
          <p:cNvSpPr/>
          <p:nvPr/>
        </p:nvSpPr>
        <p:spPr>
          <a:xfrm>
            <a:off x="634848" y="340650"/>
            <a:ext cx="109222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Pins Design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7BFAC-3EC0-0D4D-BEF4-5607A3E85BB6}"/>
              </a:ext>
            </a:extLst>
          </p:cNvPr>
          <p:cNvSpPr/>
          <p:nvPr/>
        </p:nvSpPr>
        <p:spPr>
          <a:xfrm>
            <a:off x="471936" y="996706"/>
            <a:ext cx="3832778" cy="60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50000"/>
              </a:lnSpc>
              <a:spcAft>
                <a:spcPts val="800"/>
              </a:spcAft>
            </a:pP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Pins at the mast holder</a:t>
            </a:r>
          </a:p>
        </p:txBody>
      </p:sp>
      <p:pic>
        <p:nvPicPr>
          <p:cNvPr id="12" name="صورة 1">
            <a:extLst>
              <a:ext uri="{FF2B5EF4-FFF2-40B4-BE49-F238E27FC236}">
                <a16:creationId xmlns:a16="http://schemas.microsoft.com/office/drawing/2014/main" id="{1C0DBAF5-6F38-D54A-B9EA-FE232F1B1A0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50409" y="1271615"/>
            <a:ext cx="5257800" cy="2390775"/>
          </a:xfrm>
          <a:prstGeom prst="rect">
            <a:avLst/>
          </a:prstGeom>
        </p:spPr>
      </p:pic>
      <p:pic>
        <p:nvPicPr>
          <p:cNvPr id="13" name="صورة 8">
            <a:extLst>
              <a:ext uri="{FF2B5EF4-FFF2-40B4-BE49-F238E27FC236}">
                <a16:creationId xmlns:a16="http://schemas.microsoft.com/office/drawing/2014/main" id="{47DCDC0E-3F77-FE4C-B73B-5D4850C8B079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7066" y="3977802"/>
            <a:ext cx="5257800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6FE3E-5E12-F24F-8335-24F00E7D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FC2F6754-81CC-2747-8DF1-977EB5E6242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𝑆𝑡𝑟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MPa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𝑆𝑡𝑟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37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FC2F6754-81CC-2747-8DF1-977EB5E62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C824F53-6F88-EA4B-A749-6EE848E31A56}"/>
              </a:ext>
            </a:extLst>
          </p:cNvPr>
          <p:cNvSpPr/>
          <p:nvPr/>
        </p:nvSpPr>
        <p:spPr>
          <a:xfrm>
            <a:off x="634848" y="340650"/>
            <a:ext cx="109222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Pins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74516-2387-A24E-B9A9-427A6952370C}"/>
              </a:ext>
            </a:extLst>
          </p:cNvPr>
          <p:cNvSpPr/>
          <p:nvPr/>
        </p:nvSpPr>
        <p:spPr>
          <a:xfrm>
            <a:off x="471936" y="996706"/>
            <a:ext cx="2744390" cy="60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50000"/>
              </a:lnSpc>
              <a:spcAft>
                <a:spcPts val="800"/>
              </a:spcAft>
            </a:pP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Pins at the ropes</a:t>
            </a:r>
          </a:p>
        </p:txBody>
      </p:sp>
      <p:pic>
        <p:nvPicPr>
          <p:cNvPr id="8" name="صورة 2">
            <a:extLst>
              <a:ext uri="{FF2B5EF4-FFF2-40B4-BE49-F238E27FC236}">
                <a16:creationId xmlns:a16="http://schemas.microsoft.com/office/drawing/2014/main" id="{B8E757C7-D013-E649-9817-2F93CCF87C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58916" y="1268453"/>
            <a:ext cx="4012359" cy="3012360"/>
          </a:xfrm>
          <a:prstGeom prst="rect">
            <a:avLst/>
          </a:prstGeom>
        </p:spPr>
      </p:pic>
      <p:pic>
        <p:nvPicPr>
          <p:cNvPr id="9" name="صورة 9">
            <a:extLst>
              <a:ext uri="{FF2B5EF4-FFF2-40B4-BE49-F238E27FC236}">
                <a16:creationId xmlns:a16="http://schemas.microsoft.com/office/drawing/2014/main" id="{9B024874-0371-5D48-B08F-D463FE845E90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8916" y="4678329"/>
            <a:ext cx="4012359" cy="16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F30A8-090B-0C42-8208-E846095D19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F4055FC3-9D6F-6344-9A17-DAADC218981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637502"/>
                <a:ext cx="5461150" cy="4678891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113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0035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S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𝑆𝑡𝑟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MPa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𝑆𝑡𝑟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385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F4055FC3-9D6F-6344-9A17-DAADC2189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637502"/>
                <a:ext cx="5461150" cy="467889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EA4C612-E66B-F34D-A2FD-4D85548C905D}"/>
              </a:ext>
            </a:extLst>
          </p:cNvPr>
          <p:cNvSpPr/>
          <p:nvPr/>
        </p:nvSpPr>
        <p:spPr>
          <a:xfrm>
            <a:off x="634848" y="340650"/>
            <a:ext cx="109222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Pins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F130E-6D18-8C48-8FDD-D2F236888C7E}"/>
              </a:ext>
            </a:extLst>
          </p:cNvPr>
          <p:cNvSpPr/>
          <p:nvPr/>
        </p:nvSpPr>
        <p:spPr>
          <a:xfrm>
            <a:off x="471936" y="996706"/>
            <a:ext cx="2744390" cy="60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50000"/>
              </a:lnSpc>
              <a:spcAft>
                <a:spcPts val="800"/>
              </a:spcAft>
            </a:pP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Pins at the boom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BE9B35F0-5115-184F-8598-4A72E82BA7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06345" y="1274266"/>
            <a:ext cx="3509852" cy="3106406"/>
          </a:xfrm>
          <a:prstGeom prst="rect">
            <a:avLst/>
          </a:prstGeom>
        </p:spPr>
      </p:pic>
      <p:pic>
        <p:nvPicPr>
          <p:cNvPr id="11" name="صورة 9">
            <a:extLst>
              <a:ext uri="{FF2B5EF4-FFF2-40B4-BE49-F238E27FC236}">
                <a16:creationId xmlns:a16="http://schemas.microsoft.com/office/drawing/2014/main" id="{D4311B88-8BCB-0A48-AA5B-08ABB4668A8A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8916" y="4678329"/>
            <a:ext cx="4012359" cy="16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5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F27E4B-52A0-7042-9E3E-6DA0DCD10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D511FFF8-F198-534B-9DD9-FCD9FC2289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637502"/>
                <a:ext cx="5461150" cy="467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9384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9384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S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𝑀𝑝𝑎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𝑆𝑡𝑟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MPa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𝑆𝑡𝑟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D511FFF8-F198-534B-9DD9-FCD9FC228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637502"/>
                <a:ext cx="5461150" cy="4678891"/>
              </a:xfrm>
              <a:blipFill>
                <a:blip r:embed="rId3"/>
                <a:stretch>
                  <a:fillRect l="-2567" t="-1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357E302-F614-614D-A387-E724A3C6C619}"/>
              </a:ext>
            </a:extLst>
          </p:cNvPr>
          <p:cNvSpPr/>
          <p:nvPr/>
        </p:nvSpPr>
        <p:spPr>
          <a:xfrm>
            <a:off x="634848" y="340650"/>
            <a:ext cx="109222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Pins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23B13C-386E-1943-8007-73E86836273E}"/>
              </a:ext>
            </a:extLst>
          </p:cNvPr>
          <p:cNvSpPr/>
          <p:nvPr/>
        </p:nvSpPr>
        <p:spPr>
          <a:xfrm>
            <a:off x="471935" y="996706"/>
            <a:ext cx="3858609" cy="600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150000"/>
              </a:lnSpc>
              <a:spcAft>
                <a:spcPts val="800"/>
              </a:spcAft>
            </a:pP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Pins at the rope holder</a:t>
            </a:r>
          </a:p>
        </p:txBody>
      </p:sp>
      <p:pic>
        <p:nvPicPr>
          <p:cNvPr id="9" name="صورة 6">
            <a:extLst>
              <a:ext uri="{FF2B5EF4-FFF2-40B4-BE49-F238E27FC236}">
                <a16:creationId xmlns:a16="http://schemas.microsoft.com/office/drawing/2014/main" id="{073D87A6-21AF-3248-B051-890FB87110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4290" y="1296852"/>
            <a:ext cx="967105" cy="3201670"/>
          </a:xfrm>
          <a:prstGeom prst="rect">
            <a:avLst/>
          </a:prstGeom>
        </p:spPr>
      </p:pic>
      <p:pic>
        <p:nvPicPr>
          <p:cNvPr id="10" name="صورة 4">
            <a:extLst>
              <a:ext uri="{FF2B5EF4-FFF2-40B4-BE49-F238E27FC236}">
                <a16:creationId xmlns:a16="http://schemas.microsoft.com/office/drawing/2014/main" id="{CCB26F01-0658-A748-92E5-D29F11E6E4C7}"/>
              </a:ext>
            </a:extLst>
          </p:cNvPr>
          <p:cNvPicPr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85" y="1206303"/>
            <a:ext cx="3464190" cy="33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صورة 9">
            <a:extLst>
              <a:ext uri="{FF2B5EF4-FFF2-40B4-BE49-F238E27FC236}">
                <a16:creationId xmlns:a16="http://schemas.microsoft.com/office/drawing/2014/main" id="{927624FB-7114-A44E-85AB-9ACF0E850A83}"/>
              </a:ext>
            </a:extLst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8916" y="4678329"/>
            <a:ext cx="4012359" cy="16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EA3E19-A5C9-EB48-9898-FA8FB6737A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09240-2761-D642-A59A-18FA422C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84" y="342420"/>
            <a:ext cx="11975663" cy="1049235"/>
          </a:xfrm>
        </p:spPr>
        <p:txBody>
          <a:bodyPr>
            <a:noAutofit/>
          </a:bodyPr>
          <a:lstStyle/>
          <a:p>
            <a:pPr rtl="1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Dynamic Analysis,  and control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307E3-4CB7-E14C-AF54-5D475284A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Mathematical Model of the Tower Crane </a:t>
            </a:r>
          </a:p>
          <a:p>
            <a:r>
              <a:rPr lang="en-US" sz="2800" dirty="0"/>
              <a:t>State-Space Representation of the Tower Crane  </a:t>
            </a:r>
          </a:p>
          <a:p>
            <a:r>
              <a:rPr lang="en-US" sz="2800" dirty="0"/>
              <a:t>CONTROL SYSTEM DESIGN</a:t>
            </a:r>
          </a:p>
        </p:txBody>
      </p:sp>
    </p:spTree>
    <p:extLst>
      <p:ext uri="{BB962C8B-B14F-4D97-AF65-F5344CB8AC3E}">
        <p14:creationId xmlns:p14="http://schemas.microsoft.com/office/powerpoint/2010/main" val="403571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04E6A39-6204-AE4C-9FB0-908EC71518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7ACEE-CCE6-A94D-9BE2-FD089C5F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b="1" i="1" dirty="0"/>
              <a:t>Mathematical Model of the Tower Crane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1BD3E4-2AF4-264A-A2DA-E8E24388F656}"/>
                  </a:ext>
                </a:extLst>
              </p:cNvPr>
              <p:cNvSpPr/>
              <p:nvPr/>
            </p:nvSpPr>
            <p:spPr>
              <a:xfrm>
                <a:off x="580344" y="4294567"/>
                <a:ext cx="5259838" cy="466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𝑙𝑡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1BD3E4-2AF4-264A-A2DA-E8E24388F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4" y="4294567"/>
                <a:ext cx="5259838" cy="46634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6E67A8-AF45-F745-A056-12611BDF7DE1}"/>
                  </a:ext>
                </a:extLst>
              </p:cNvPr>
              <p:cNvSpPr/>
              <p:nvPr/>
            </p:nvSpPr>
            <p:spPr>
              <a:xfrm>
                <a:off x="2191344" y="4762047"/>
                <a:ext cx="24878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6E67A8-AF45-F745-A056-12611BDF7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344" y="4762047"/>
                <a:ext cx="248786" cy="763029"/>
              </a:xfrm>
              <a:prstGeom prst="rect">
                <a:avLst/>
              </a:prstGeom>
              <a:blipFill>
                <a:blip r:embed="rId4"/>
                <a:stretch>
                  <a:fillRect l="-305000" t="-121311" r="-590000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2179F8-73C8-A942-8AD8-EA3B9C9B80A3}"/>
                  </a:ext>
                </a:extLst>
              </p:cNvPr>
              <p:cNvSpPr/>
              <p:nvPr/>
            </p:nvSpPr>
            <p:spPr>
              <a:xfrm>
                <a:off x="1261451" y="5449151"/>
                <a:ext cx="248786" cy="746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×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𝑉𝑅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2179F8-73C8-A942-8AD8-EA3B9C9B8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451" y="5449151"/>
                <a:ext cx="248786" cy="746102"/>
              </a:xfrm>
              <a:prstGeom prst="rect">
                <a:avLst/>
              </a:prstGeom>
              <a:blipFill>
                <a:blip r:embed="rId5"/>
                <a:stretch>
                  <a:fillRect r="-102381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4B8F0F-8BA1-2343-B4A8-D8D984AAC6C2}"/>
                  </a:ext>
                </a:extLst>
              </p:cNvPr>
              <p:cNvSpPr txBox="1"/>
              <p:nvPr/>
            </p:nvSpPr>
            <p:spPr>
              <a:xfrm>
                <a:off x="580345" y="1949798"/>
                <a:ext cx="4786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/>
                  <a:t>The Angular Position of the Boom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i="1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4B8F0F-8BA1-2343-B4A8-D8D984AAC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5" y="1949798"/>
                <a:ext cx="4786630" cy="369332"/>
              </a:xfrm>
              <a:prstGeom prst="rect">
                <a:avLst/>
              </a:prstGeom>
              <a:blipFill>
                <a:blip r:embed="rId6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81A73C2-9ADA-E649-9609-C226379757E4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7220" y="2404986"/>
            <a:ext cx="4055596" cy="1814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516CC-87C6-EF4F-9555-F2108360B6CC}"/>
              </a:ext>
            </a:extLst>
          </p:cNvPr>
          <p:cNvSpPr txBox="1"/>
          <p:nvPr/>
        </p:nvSpPr>
        <p:spPr>
          <a:xfrm>
            <a:off x="6927219" y="1949798"/>
            <a:ext cx="405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Height of 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9EAE93-06CD-1A4A-A78E-751ACCEDBF99}"/>
                  </a:ext>
                </a:extLst>
              </p:cNvPr>
              <p:cNvSpPr/>
              <p:nvPr/>
            </p:nvSpPr>
            <p:spPr>
              <a:xfrm>
                <a:off x="7551542" y="5290743"/>
                <a:ext cx="2634696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9EAE93-06CD-1A4A-A78E-751ACCEDB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542" y="5290743"/>
                <a:ext cx="2634696" cy="689997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8F1954-5CEB-634A-942D-5CDBCB3B710E}"/>
                  </a:ext>
                </a:extLst>
              </p:cNvPr>
              <p:cNvSpPr/>
              <p:nvPr/>
            </p:nvSpPr>
            <p:spPr>
              <a:xfrm>
                <a:off x="7941136" y="4527714"/>
                <a:ext cx="185550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8F1954-5CEB-634A-942D-5CDBCB3B7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136" y="4527714"/>
                <a:ext cx="1855508" cy="763029"/>
              </a:xfrm>
              <a:prstGeom prst="rect">
                <a:avLst/>
              </a:prstGeom>
              <a:blipFill>
                <a:blip r:embed="rId9"/>
                <a:stretch>
                  <a:fillRect l="-38776"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3DCAB79-E321-5945-9DCF-F029953FBB2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028" y="2398044"/>
            <a:ext cx="4724400" cy="181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20A71-75F7-DE4E-B0A8-D6405860631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9963" y="3353446"/>
            <a:ext cx="693544" cy="535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0BECAC-B364-FD43-BBD1-9D8A7221CA9B}"/>
                  </a:ext>
                </a:extLst>
              </p:cNvPr>
              <p:cNvSpPr/>
              <p:nvPr/>
            </p:nvSpPr>
            <p:spPr>
              <a:xfrm>
                <a:off x="3988677" y="3353446"/>
                <a:ext cx="1119352" cy="39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0BECAC-B364-FD43-BBD1-9D8A7221C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77" y="3353446"/>
                <a:ext cx="1119352" cy="396006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42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1E8888-4E6E-814B-A962-17E16A726B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336DB-011F-2541-918C-DC4BAE84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</a:t>
            </a:r>
            <a:b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B4E7-8D29-4443-A99B-A88D45954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Feeding the Palestinian market</a:t>
            </a:r>
            <a:endParaRPr lang="ar-SA" sz="2800" dirty="0"/>
          </a:p>
          <a:p>
            <a:r>
              <a:rPr lang="en-US" sz="2800" dirty="0"/>
              <a:t>No need for a driver inside the</a:t>
            </a:r>
            <a:r>
              <a:rPr lang="ar-SA" sz="2800" dirty="0"/>
              <a:t> </a:t>
            </a:r>
            <a:r>
              <a:rPr lang="en-US" sz="2800" dirty="0"/>
              <a:t> crane room</a:t>
            </a:r>
            <a:endParaRPr lang="ar-SA" sz="2800" dirty="0"/>
          </a:p>
          <a:p>
            <a:r>
              <a:rPr lang="en-US" sz="2800" dirty="0"/>
              <a:t>Cranes accidents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CFC81-ED1C-EB47-AE2D-76E95568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3911"/>
            <a:ext cx="3810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32BBE1-4306-FC40-83A2-EA92DC6E03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72FDB-F265-E24E-8964-A2879CAF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/>
              <a:t>Mathematical Model of the Tower Crane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F4F89-80BE-F84B-9A08-D6B18A0FEC3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5509" y="2571532"/>
            <a:ext cx="5257800" cy="211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898DFA-67E1-724B-98EF-743702DDA1EA}"/>
                  </a:ext>
                </a:extLst>
              </p:cNvPr>
              <p:cNvSpPr/>
              <p:nvPr/>
            </p:nvSpPr>
            <p:spPr>
              <a:xfrm>
                <a:off x="5127125" y="4809379"/>
                <a:ext cx="1934569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𝑡𝑙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898DFA-67E1-724B-98EF-743702DDA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125" y="4809379"/>
                <a:ext cx="1934569" cy="763029"/>
              </a:xfrm>
              <a:prstGeom prst="rect">
                <a:avLst/>
              </a:prstGeom>
              <a:blipFill>
                <a:blip r:embed="rId4"/>
                <a:stretch>
                  <a:fillRect l="-37255"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9BF0D2-7D5D-224F-8BBD-C29796336BE8}"/>
                  </a:ext>
                </a:extLst>
              </p:cNvPr>
              <p:cNvSpPr/>
              <p:nvPr/>
            </p:nvSpPr>
            <p:spPr>
              <a:xfrm>
                <a:off x="4377047" y="5380364"/>
                <a:ext cx="343472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9BF0D2-7D5D-224F-8BBD-C29796336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47" y="5380364"/>
                <a:ext cx="3434723" cy="689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EA15991-F114-5C46-8F9D-93E87E212588}"/>
              </a:ext>
            </a:extLst>
          </p:cNvPr>
          <p:cNvSpPr txBox="1"/>
          <p:nvPr/>
        </p:nvSpPr>
        <p:spPr>
          <a:xfrm>
            <a:off x="3465510" y="209708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Position of Trolley B</a:t>
            </a:r>
          </a:p>
        </p:txBody>
      </p:sp>
    </p:spTree>
    <p:extLst>
      <p:ext uri="{BB962C8B-B14F-4D97-AF65-F5344CB8AC3E}">
        <p14:creationId xmlns:p14="http://schemas.microsoft.com/office/powerpoint/2010/main" val="31723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E181-CB2C-AA4D-ADB3-BDA3179E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400" b="1" i="1" dirty="0"/>
              <a:t>State-Space </a:t>
            </a:r>
            <a:r>
              <a:rPr lang="en-GB" sz="3400" b="1" i="1" dirty="0"/>
              <a:t>Representation</a:t>
            </a:r>
            <a:r>
              <a:rPr lang="en-US" sz="3400" b="1" i="1" dirty="0"/>
              <a:t> of the Tower Crane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C92C39-E871-5344-BA8E-44AC919E85A4}"/>
                  </a:ext>
                </a:extLst>
              </p:cNvPr>
              <p:cNvSpPr/>
              <p:nvPr/>
            </p:nvSpPr>
            <p:spPr>
              <a:xfrm>
                <a:off x="737335" y="2097088"/>
                <a:ext cx="3112198" cy="695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C92C39-E871-5344-BA8E-44AC919E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35" y="2097088"/>
                <a:ext cx="3112198" cy="695190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3E281E-74CD-F142-A02C-F26438A8A432}"/>
                  </a:ext>
                </a:extLst>
              </p:cNvPr>
              <p:cNvSpPr/>
              <p:nvPr/>
            </p:nvSpPr>
            <p:spPr>
              <a:xfrm>
                <a:off x="737335" y="2983119"/>
                <a:ext cx="2634696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3E281E-74CD-F142-A02C-F26438A8A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35" y="2983119"/>
                <a:ext cx="2634696" cy="689997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9E8D81-7DD7-7F47-8B6B-64E5D8DDE296}"/>
                  </a:ext>
                </a:extLst>
              </p:cNvPr>
              <p:cNvSpPr/>
              <p:nvPr/>
            </p:nvSpPr>
            <p:spPr>
              <a:xfrm>
                <a:off x="737335" y="4070916"/>
                <a:ext cx="3486019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9E8D81-7DD7-7F47-8B6B-64E5D8DDE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35" y="4070916"/>
                <a:ext cx="3486019" cy="689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B86C4D-565F-F549-960C-BE0A1EC92019}"/>
                  </a:ext>
                </a:extLst>
              </p:cNvPr>
              <p:cNvSpPr/>
              <p:nvPr/>
            </p:nvSpPr>
            <p:spPr>
              <a:xfrm>
                <a:off x="737335" y="5199132"/>
                <a:ext cx="3681970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𝑇𝑐𝑙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𝑇𝑐𝑙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B86C4D-565F-F549-960C-BE0A1EC92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35" y="5199132"/>
                <a:ext cx="3681970" cy="689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840344-7CF0-094D-8680-E7ABFBC3D6B0}"/>
                  </a:ext>
                </a:extLst>
              </p:cNvPr>
              <p:cNvSpPr/>
              <p:nvPr/>
            </p:nvSpPr>
            <p:spPr>
              <a:xfrm>
                <a:off x="4744437" y="3724762"/>
                <a:ext cx="1143005" cy="2263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̇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840344-7CF0-094D-8680-E7ABFBC3D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37" y="3724762"/>
                <a:ext cx="1143005" cy="2263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91E1C3-95CC-3F4E-B0D2-4DA4459B2961}"/>
                  </a:ext>
                </a:extLst>
              </p:cNvPr>
              <p:cNvSpPr/>
              <p:nvPr/>
            </p:nvSpPr>
            <p:spPr>
              <a:xfrm>
                <a:off x="6303639" y="4760913"/>
                <a:ext cx="1253383" cy="1385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91E1C3-95CC-3F4E-B0D2-4DA4459B2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639" y="4760913"/>
                <a:ext cx="1253383" cy="1385957"/>
              </a:xfrm>
              <a:prstGeom prst="rect">
                <a:avLst/>
              </a:prstGeom>
              <a:blipFill>
                <a:blip r:embed="rId8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495B92-0C83-6544-90F9-8960AFB3341B}"/>
                  </a:ext>
                </a:extLst>
              </p:cNvPr>
              <p:cNvSpPr/>
              <p:nvPr/>
            </p:nvSpPr>
            <p:spPr>
              <a:xfrm>
                <a:off x="6303639" y="3415678"/>
                <a:ext cx="1128065" cy="1156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495B92-0C83-6544-90F9-8960AFB33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639" y="3415678"/>
                <a:ext cx="1128065" cy="1156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91D208-F43F-EE4F-B857-9A6A3F53D445}"/>
                  </a:ext>
                </a:extLst>
              </p:cNvPr>
              <p:cNvSpPr/>
              <p:nvPr/>
            </p:nvSpPr>
            <p:spPr>
              <a:xfrm>
                <a:off x="5387725" y="2075351"/>
                <a:ext cx="19631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91D208-F43F-EE4F-B857-9A6A3F53D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25" y="2075351"/>
                <a:ext cx="196316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B0134A-0375-BF44-86DB-0BE7CB019CA6}"/>
                  </a:ext>
                </a:extLst>
              </p:cNvPr>
              <p:cNvSpPr/>
              <p:nvPr/>
            </p:nvSpPr>
            <p:spPr>
              <a:xfrm>
                <a:off x="5387725" y="2530004"/>
                <a:ext cx="1967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B0134A-0375-BF44-86DB-0BE7CB019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25" y="2530004"/>
                <a:ext cx="1967142" cy="461665"/>
              </a:xfrm>
              <a:prstGeom prst="rect">
                <a:avLst/>
              </a:prstGeom>
              <a:blipFill>
                <a:blip r:embed="rId1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421BB867-0CED-3341-BCFF-1F20115023C5}"/>
              </a:ext>
            </a:extLst>
          </p:cNvPr>
          <p:cNvSpPr/>
          <p:nvPr/>
        </p:nvSpPr>
        <p:spPr>
          <a:xfrm>
            <a:off x="8248067" y="3259572"/>
            <a:ext cx="1003610" cy="413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7F753-161D-4348-88A4-652C82C4CBB4}"/>
              </a:ext>
            </a:extLst>
          </p:cNvPr>
          <p:cNvSpPr txBox="1"/>
          <p:nvPr/>
        </p:nvSpPr>
        <p:spPr>
          <a:xfrm>
            <a:off x="9539589" y="3112401"/>
            <a:ext cx="3030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/>
            <a:r>
              <a:rPr lang="en-US" sz="4000" dirty="0"/>
              <a:t>[A B C D]</a:t>
            </a:r>
          </a:p>
        </p:txBody>
      </p:sp>
    </p:spTree>
    <p:extLst>
      <p:ext uri="{BB962C8B-B14F-4D97-AF65-F5344CB8AC3E}">
        <p14:creationId xmlns:p14="http://schemas.microsoft.com/office/powerpoint/2010/main" val="157849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D6007-0EE2-9A41-A8EC-20782650ED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BAC61-B0EA-EA45-977D-2D6B2DE7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477"/>
          </a:xfrm>
        </p:spPr>
        <p:txBody>
          <a:bodyPr>
            <a:normAutofit/>
          </a:bodyPr>
          <a:lstStyle/>
          <a:p>
            <a:pPr algn="ctr" rtl="1"/>
            <a:r>
              <a:rPr lang="en-US" sz="3400" b="1" i="1" dirty="0"/>
              <a:t>State-Space </a:t>
            </a:r>
            <a:r>
              <a:rPr lang="en-GB" sz="3400" b="1" i="1" dirty="0"/>
              <a:t>Representation</a:t>
            </a:r>
            <a:r>
              <a:rPr lang="en-US" sz="3400" b="1" i="1" dirty="0"/>
              <a:t> of the Tower Crane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B71345-C265-5D43-9512-9C75CCC1DDE7}"/>
                  </a:ext>
                </a:extLst>
              </p:cNvPr>
              <p:cNvSpPr/>
              <p:nvPr/>
            </p:nvSpPr>
            <p:spPr>
              <a:xfrm>
                <a:off x="450024" y="1560393"/>
                <a:ext cx="248786" cy="317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𝑒𝑞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𝑒𝑞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𝑇𝑐𝑙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6B71345-C265-5D43-9512-9C75CCC1D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4" y="1560393"/>
                <a:ext cx="248786" cy="3179653"/>
              </a:xfrm>
              <a:prstGeom prst="rect">
                <a:avLst/>
              </a:prstGeom>
              <a:blipFill>
                <a:blip r:embed="rId3"/>
                <a:stretch>
                  <a:fillRect r="-17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5A2513-34BB-104B-92BB-1C04DA5FCE18}"/>
                  </a:ext>
                </a:extLst>
              </p:cNvPr>
              <p:cNvSpPr/>
              <p:nvPr/>
            </p:nvSpPr>
            <p:spPr>
              <a:xfrm>
                <a:off x="5970019" y="1406465"/>
                <a:ext cx="248786" cy="3643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𝑒𝑞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𝑝𝑅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𝑇𝑐𝑙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5A2513-34BB-104B-92BB-1C04DA5FC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019" y="1406465"/>
                <a:ext cx="248786" cy="3643626"/>
              </a:xfrm>
              <a:prstGeom prst="rect">
                <a:avLst/>
              </a:prstGeom>
              <a:blipFill>
                <a:blip r:embed="rId4"/>
                <a:stretch>
                  <a:fillRect r="-16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CEDD4C-2D3B-8C49-B662-30470669901C}"/>
                  </a:ext>
                </a:extLst>
              </p:cNvPr>
              <p:cNvSpPr/>
              <p:nvPr/>
            </p:nvSpPr>
            <p:spPr>
              <a:xfrm>
                <a:off x="1444212" y="5124624"/>
                <a:ext cx="248786" cy="11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plcHide m:val="on"/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plcHide m:val="on"/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plcHide m:val="on"/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plcHide m:val="on"/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plcHide m:val="on"/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CEDD4C-2D3B-8C49-B662-304706699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212" y="5124624"/>
                <a:ext cx="248786" cy="1114857"/>
              </a:xfrm>
              <a:prstGeom prst="rect">
                <a:avLst/>
              </a:prstGeom>
              <a:blipFill>
                <a:blip r:embed="rId5"/>
                <a:stretch>
                  <a:fillRect t="-1136" r="-1210000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363731-829A-F24D-8BEC-5F131755B150}"/>
                  </a:ext>
                </a:extLst>
              </p:cNvPr>
              <p:cNvSpPr/>
              <p:nvPr/>
            </p:nvSpPr>
            <p:spPr>
              <a:xfrm>
                <a:off x="6990627" y="5124624"/>
                <a:ext cx="24878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363731-829A-F24D-8BEC-5F131755B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627" y="5124624"/>
                <a:ext cx="248786" cy="1112805"/>
              </a:xfrm>
              <a:prstGeom prst="rect">
                <a:avLst/>
              </a:prstGeom>
              <a:blipFill>
                <a:blip r:embed="rId6"/>
                <a:stretch>
                  <a:fillRect r="-76190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79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E9B3B-972A-8946-94E1-C33FA9B39E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60745-BD80-A340-A9AD-3178C20B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b="1" dirty="0"/>
              <a:t>CONTROL SYSTEM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8F49-583B-F04F-BC82-AA0CE5C6C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sz="2800" b="1" i="1" dirty="0"/>
              <a:t>Controllability and Observability of the System </a:t>
            </a:r>
          </a:p>
          <a:p>
            <a:r>
              <a:rPr lang="en-US" sz="2800" b="1" i="1" dirty="0"/>
              <a:t>Control Design  </a:t>
            </a:r>
          </a:p>
          <a:p>
            <a:r>
              <a:rPr lang="en-US" sz="2800" b="1" i="1" dirty="0"/>
              <a:t>Observer Design</a:t>
            </a:r>
          </a:p>
          <a:p>
            <a:pPr>
              <a:buSzPct val="125000"/>
            </a:pPr>
            <a:r>
              <a:rPr lang="en-US" sz="2800" b="1" i="1" dirty="0"/>
              <a:t>Real Time Simulink</a:t>
            </a: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232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ED5DF3-6FF0-CA46-9E6B-10830D903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E4162E-433D-6946-8D06-F8BDB69122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𝐴𝑄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ar-SA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𝐶𝑄</m:t>
                    </m:r>
                  </m:oMath>
                </a14:m>
                <a:endParaRPr lang="ar-SA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E4162E-433D-6946-8D06-F8BDB6912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1936" y="1912411"/>
                <a:ext cx="5461150" cy="3911614"/>
              </a:xfrm>
              <a:blipFill>
                <a:blip r:embed="rId4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29504C-96D6-A844-B6E5-085DE4D700B7}"/>
                  </a:ext>
                </a:extLst>
              </p:cNvPr>
              <p:cNvSpPr/>
              <p:nvPr/>
            </p:nvSpPr>
            <p:spPr>
              <a:xfrm>
                <a:off x="1287933" y="883408"/>
                <a:ext cx="9558257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400"/>
                        <m:t>Controllability</m:t>
                      </m:r>
                      <m:r>
                        <m:rPr>
                          <m:nor/>
                        </m:rPr>
                        <a:rPr lang="en-US" sz="3400"/>
                        <m:t> </m:t>
                      </m:r>
                      <m:r>
                        <m:rPr>
                          <m:nor/>
                        </m:rPr>
                        <a:rPr lang="en-US" sz="3400"/>
                        <m:t>and</m:t>
                      </m:r>
                      <m:r>
                        <m:rPr>
                          <m:nor/>
                        </m:rPr>
                        <a:rPr lang="en-US" sz="3400"/>
                        <m:t> </m:t>
                      </m:r>
                      <m:r>
                        <m:rPr>
                          <m:nor/>
                        </m:rPr>
                        <a:rPr lang="en-US" sz="3400"/>
                        <m:t>Obsevability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29504C-96D6-A844-B6E5-085DE4D70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33" y="883408"/>
                <a:ext cx="9558257" cy="615553"/>
              </a:xfrm>
              <a:prstGeom prst="rect">
                <a:avLst/>
              </a:prstGeom>
              <a:blipFill>
                <a:blip r:embed="rId5"/>
                <a:stretch>
                  <a:fillRect t="-816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948CB0-1DD7-0F46-ABB9-016F6677D09A}"/>
                  </a:ext>
                </a:extLst>
              </p:cNvPr>
              <p:cNvSpPr/>
              <p:nvPr/>
            </p:nvSpPr>
            <p:spPr>
              <a:xfrm>
                <a:off x="79547" y="4312132"/>
                <a:ext cx="6435301" cy="217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9682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1867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1289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948CB0-1DD7-0F46-ABB9-016F6677D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" y="4312132"/>
                <a:ext cx="6435301" cy="2178160"/>
              </a:xfrm>
              <a:prstGeom prst="rect">
                <a:avLst/>
              </a:prstGeom>
              <a:blipFill>
                <a:blip r:embed="rId6"/>
                <a:stretch>
                  <a:fillRect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276105-5CA2-DB46-BA85-89AAB0CA3531}"/>
                  </a:ext>
                </a:extLst>
              </p:cNvPr>
              <p:cNvSpPr/>
              <p:nvPr/>
            </p:nvSpPr>
            <p:spPr>
              <a:xfrm>
                <a:off x="3202511" y="1730805"/>
                <a:ext cx="7872368" cy="2213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6923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079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293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2237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293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37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913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829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6923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079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293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2237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293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163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38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276105-5CA2-DB46-BA85-89AAB0CA3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11" y="1730805"/>
                <a:ext cx="7872368" cy="2213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AC7D77-2FA9-2B4B-9C57-BEE2E064D149}"/>
                  </a:ext>
                </a:extLst>
              </p:cNvPr>
              <p:cNvSpPr/>
              <p:nvPr/>
            </p:nvSpPr>
            <p:spPr>
              <a:xfrm>
                <a:off x="6907237" y="4707160"/>
                <a:ext cx="5092548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663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AC7D77-2FA9-2B4B-9C57-BEE2E064D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37" y="4707160"/>
                <a:ext cx="5092548" cy="1112805"/>
              </a:xfrm>
              <a:prstGeom prst="rect">
                <a:avLst/>
              </a:prstGeom>
              <a:blipFill>
                <a:blip r:embed="rId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958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D0223F-2785-5448-9FC4-E4018C14DB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61D7E-579D-2946-98F3-6191EA3A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Control Design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A496D-2854-9D45-8C4D-37EE4598CBC6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8195" y="1853754"/>
            <a:ext cx="7390447" cy="4409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C4CD31-042C-5F47-93DD-EB21EED92532}"/>
                  </a:ext>
                </a:extLst>
              </p:cNvPr>
              <p:cNvSpPr txBox="1"/>
              <p:nvPr/>
            </p:nvSpPr>
            <p:spPr>
              <a:xfrm>
                <a:off x="0" y="4357851"/>
                <a:ext cx="4602480" cy="72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𝑙𝑜𝑎𝑑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𝑡𝑟𝑜𝑙𝑙𝑒𝑦𝐵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𝑏𝑜𝑜𝑚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𝑐𝑜𝑢𝑡𝑒𝑟𝑙𝑜𝑎𝑑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𝑡𝑟𝑜𝑙𝑙𝑒𝑦𝐶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200" dirty="0">
                    <a:effectLst/>
                  </a:rPr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C4CD31-042C-5F47-93DD-EB21EED92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7851"/>
                <a:ext cx="4602480" cy="724109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558DFD-6E00-0741-B938-340761F5812B}"/>
              </a:ext>
            </a:extLst>
          </p:cNvPr>
          <p:cNvSpPr txBox="1"/>
          <p:nvPr/>
        </p:nvSpPr>
        <p:spPr>
          <a:xfrm>
            <a:off x="365282" y="2263966"/>
            <a:ext cx="3871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Simulink description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418AF-3993-3F45-8D4B-83F49944E99E}"/>
              </a:ext>
            </a:extLst>
          </p:cNvPr>
          <p:cNvSpPr txBox="1"/>
          <p:nvPr/>
        </p:nvSpPr>
        <p:spPr>
          <a:xfrm>
            <a:off x="381000" y="2788191"/>
            <a:ext cx="460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Feedback gains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192F9-67C2-5247-B998-8F79DDBFC484}"/>
              </a:ext>
            </a:extLst>
          </p:cNvPr>
          <p:cNvSpPr txBox="1"/>
          <p:nvPr/>
        </p:nvSpPr>
        <p:spPr>
          <a:xfrm>
            <a:off x="381000" y="3311411"/>
            <a:ext cx="477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21987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6E9F8F-DE2D-0B45-B6F3-8CA361F048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FDE42-05EC-D54D-96A1-9A88DABD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Pole Placement controller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D3D1C-2CD1-BE49-A22D-57AF7D39AE7C}"/>
              </a:ext>
            </a:extLst>
          </p:cNvPr>
          <p:cNvSpPr txBox="1"/>
          <p:nvPr/>
        </p:nvSpPr>
        <p:spPr>
          <a:xfrm>
            <a:off x="0" y="2171700"/>
            <a:ext cx="4872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</a:t>
            </a:r>
            <a:r>
              <a:rPr lang="en-US" sz="2800" dirty="0"/>
              <a:t>What is the concept of pole placement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5A62D-238E-2E4C-8D6E-35A8188F0703}"/>
              </a:ext>
            </a:extLst>
          </p:cNvPr>
          <p:cNvSpPr txBox="1"/>
          <p:nvPr/>
        </p:nvSpPr>
        <p:spPr>
          <a:xfrm>
            <a:off x="0" y="3332084"/>
            <a:ext cx="438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K= place (A, B, P)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31E357-044A-8749-93C0-F31023AF4D42}"/>
                  </a:ext>
                </a:extLst>
              </p:cNvPr>
              <p:cNvSpPr txBox="1"/>
              <p:nvPr/>
            </p:nvSpPr>
            <p:spPr>
              <a:xfrm>
                <a:off x="0" y="3989479"/>
                <a:ext cx="44291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K is a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/>
                  <a:t>) matrix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31E357-044A-8749-93C0-F31023AF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9479"/>
                <a:ext cx="4429125" cy="523220"/>
              </a:xfrm>
              <a:prstGeom prst="rect">
                <a:avLst/>
              </a:prstGeom>
              <a:blipFill>
                <a:blip r:embed="rId4"/>
                <a:stretch>
                  <a:fillRect l="-2292"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https://scontent.fjrs1-1.fna.fbcdn.net/v/t1.15752-9/99159225_578714019422094_6764525280192102400_n.png?_nc_cat=102&amp;_nc_sid=b96e70&amp;_nc_ohc=2edaF0uWedMAX9xl-XW&amp;_nc_ht=scontent.fjrs1-1.fna&amp;oh=58759492e4dc817f8a794ed917401407&amp;oe=5EEC4369">
            <a:extLst>
              <a:ext uri="{FF2B5EF4-FFF2-40B4-BE49-F238E27FC236}">
                <a16:creationId xmlns:a16="http://schemas.microsoft.com/office/drawing/2014/main" id="{DC80B601-0618-E242-86EE-7289B8FC819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2039" y="2014538"/>
            <a:ext cx="6400800" cy="403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s://scontent.fjrs1-1.fna.fbcdn.net/v/t1.15752-9/100680487_743189886491243_4711599421727440896_n.png?_nc_cat=107&amp;_nc_sid=b96e70&amp;_nc_ohc=Iu3rBzkfPTwAX97v29Z&amp;_nc_ht=scontent.fjrs1-1.fna&amp;oh=f77a00e37feb88a387d589014fb01ca7&amp;oe=5EEE5104">
            <a:extLst>
              <a:ext uri="{FF2B5EF4-FFF2-40B4-BE49-F238E27FC236}">
                <a16:creationId xmlns:a16="http://schemas.microsoft.com/office/drawing/2014/main" id="{3BE88461-9800-644C-9D93-5F24F837E39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2039" y="2014537"/>
            <a:ext cx="6400800" cy="403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21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9336D8-DAAE-644B-A733-C7316F0E1E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DC8AF-5A6A-4741-BAEC-EDE336D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LQR controller </a:t>
            </a:r>
          </a:p>
        </p:txBody>
      </p:sp>
      <p:pic>
        <p:nvPicPr>
          <p:cNvPr id="4" name="Picture 3" descr="https://scontent.fjrs1-1.fna.fbcdn.net/v/t1.15752-9/100053211_3893266870715211_5664995274251042816_n.png?_nc_cat=109&amp;_nc_sid=b96e70&amp;_nc_ohc=u1mmF9Jh8WsAX_MB8wM&amp;_nc_ht=scontent.fjrs1-1.fna&amp;oh=e109a4d7fefc043c49c59d31b700475d&amp;oe=5EECA75B">
            <a:extLst>
              <a:ext uri="{FF2B5EF4-FFF2-40B4-BE49-F238E27FC236}">
                <a16:creationId xmlns:a16="http://schemas.microsoft.com/office/drawing/2014/main" id="{C184D7A5-FAAD-CE46-8BFD-24021B0FB11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3" y="1971675"/>
            <a:ext cx="7824787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DD22A1-4158-3944-9C44-DF19A6308E0B}"/>
              </a:ext>
            </a:extLst>
          </p:cNvPr>
          <p:cNvSpPr/>
          <p:nvPr/>
        </p:nvSpPr>
        <p:spPr>
          <a:xfrm>
            <a:off x="239045" y="2215634"/>
            <a:ext cx="3804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What is the concept of LQR?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083B4-4508-6A4A-A0CD-EA8DB557940D}"/>
              </a:ext>
            </a:extLst>
          </p:cNvPr>
          <p:cNvSpPr txBox="1"/>
          <p:nvPr/>
        </p:nvSpPr>
        <p:spPr>
          <a:xfrm>
            <a:off x="239045" y="3757956"/>
            <a:ext cx="361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K= </a:t>
            </a:r>
            <a:r>
              <a:rPr lang="en-US" sz="2000" dirty="0" err="1"/>
              <a:t>lqr</a:t>
            </a:r>
            <a:r>
              <a:rPr lang="en-US" sz="2000" dirty="0"/>
              <a:t> (A, B, Q, 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4EC208-1DD2-8D40-95F6-38D48E690655}"/>
                  </a:ext>
                </a:extLst>
              </p:cNvPr>
              <p:cNvSpPr txBox="1"/>
              <p:nvPr/>
            </p:nvSpPr>
            <p:spPr>
              <a:xfrm>
                <a:off x="239045" y="2944700"/>
                <a:ext cx="3243262" cy="48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4EC208-1DD2-8D40-95F6-38D48E69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45" y="2944700"/>
                <a:ext cx="3243262" cy="484300"/>
              </a:xfrm>
              <a:prstGeom prst="rect">
                <a:avLst/>
              </a:prstGeom>
              <a:blipFill>
                <a:blip r:embed="rId5"/>
                <a:stretch>
                  <a:fillRect l="-1563"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https://scontent.fjrs1-1.fna.fbcdn.net/v/t1.15752-9/99112086_721579368584166_5423503329214857216_n.png?_nc_cat=108&amp;_nc_sid=b96e70&amp;_nc_ohc=gt78Ss6W_v8AX8h1scE&amp;_nc_ht=scontent.fjrs1-1.fna&amp;oh=d85af5968e0c0bec5850e37b6d84fabe&amp;oe=5EEE4BBD">
            <a:extLst>
              <a:ext uri="{FF2B5EF4-FFF2-40B4-BE49-F238E27FC236}">
                <a16:creationId xmlns:a16="http://schemas.microsoft.com/office/drawing/2014/main" id="{B1F914FC-F595-434D-889C-29EE05CFA102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3" y="1971674"/>
            <a:ext cx="7738142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20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9BB964-B72A-234C-9E55-9CFD5BC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D2004-A851-5441-9619-90CCD9D5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8604D4-6CDD-E74A-B7A2-63621B55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434736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/>
              <a:t>Observer Design</a:t>
            </a:r>
            <a:endParaRPr lang="en-US" sz="4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8301B8-A3DE-8D4E-AA66-EEEBC4B4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70" y="2095943"/>
            <a:ext cx="1917262" cy="582325"/>
          </a:xfrm>
        </p:spPr>
        <p:txBody>
          <a:bodyPr>
            <a:noAutofit/>
          </a:bodyPr>
          <a:lstStyle/>
          <a:p>
            <a:r>
              <a:rPr lang="en-US" sz="2800" dirty="0"/>
              <a:t>Observer </a:t>
            </a:r>
          </a:p>
        </p:txBody>
      </p:sp>
      <p:pic>
        <p:nvPicPr>
          <p:cNvPr id="8" name="Picture 7" descr="D:\1192\Graduation Project\obsSim.png">
            <a:extLst>
              <a:ext uri="{FF2B5EF4-FFF2-40B4-BE49-F238E27FC236}">
                <a16:creationId xmlns:a16="http://schemas.microsoft.com/office/drawing/2014/main" id="{053D1914-9E0F-D44B-B9B0-F1C920F736C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51040" y="1711177"/>
            <a:ext cx="8177397" cy="493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193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EF281A-7E44-054F-A598-E8D4414B6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1E93-D656-0840-A694-77E8323D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94" y="2015732"/>
            <a:ext cx="2006448" cy="8000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Observer:  Pole Placement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E2225-178A-E440-9B61-E38E686F5F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6971" y="1234440"/>
            <a:ext cx="8665029" cy="489059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DB25A778-FC63-A64D-B43A-32EFB07C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894" y="3991429"/>
            <a:ext cx="3848100" cy="146685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51DF-2178-5442-B40B-AD8DA618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4084" y="3018245"/>
            <a:ext cx="2276853" cy="595812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34074A-29E4-1E4B-8ADE-815E2605F011}"/>
              </a:ext>
            </a:extLst>
          </p:cNvPr>
          <p:cNvSpPr/>
          <p:nvPr/>
        </p:nvSpPr>
        <p:spPr>
          <a:xfrm>
            <a:off x="3789374" y="268544"/>
            <a:ext cx="46132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/>
              <a:t>Observer Design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6323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A946DA-5150-694C-ACB1-B3F2AE7D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A11769-D586-4D4D-B3FB-D31D6AB626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1733" y="2013381"/>
            <a:ext cx="7232605" cy="4874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02FAC-65E2-1041-B119-D6C50624E656}"/>
              </a:ext>
            </a:extLst>
          </p:cNvPr>
          <p:cNvSpPr txBox="1"/>
          <p:nvPr/>
        </p:nvSpPr>
        <p:spPr>
          <a:xfrm>
            <a:off x="220717" y="3056067"/>
            <a:ext cx="4923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Design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EFD81-3F70-7848-9BFE-29550CA8764E}"/>
              </a:ext>
            </a:extLst>
          </p:cNvPr>
          <p:cNvSpPr txBox="1"/>
          <p:nvPr/>
        </p:nvSpPr>
        <p:spPr>
          <a:xfrm>
            <a:off x="219946" y="3805984"/>
            <a:ext cx="394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Principle of 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ECC1E-A177-0C4D-9A45-96299A347FCF}"/>
              </a:ext>
            </a:extLst>
          </p:cNvPr>
          <p:cNvSpPr txBox="1"/>
          <p:nvPr/>
        </p:nvSpPr>
        <p:spPr>
          <a:xfrm>
            <a:off x="219946" y="2306150"/>
            <a:ext cx="438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Tower Crane CAD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32FC7-3143-F14A-A094-32C8BC62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E67D-D46E-1B4D-BA57-9689C330C858}"/>
              </a:ext>
            </a:extLst>
          </p:cNvPr>
          <p:cNvSpPr/>
          <p:nvPr/>
        </p:nvSpPr>
        <p:spPr>
          <a:xfrm>
            <a:off x="5025835" y="389020"/>
            <a:ext cx="2666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93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FB7130-54A0-B64B-A387-0CD642C1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9E3FC71-A902-FA4D-91D3-818E1D9E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pPr algn="ctr" rtl="1"/>
            <a:r>
              <a:rPr lang="en-US" b="1" dirty="0"/>
              <a:t>CONTROL SYSTEM DESIGN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2D58B25-8DA4-8C41-B678-37BE4AE41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94" y="2015732"/>
            <a:ext cx="2935362" cy="3717411"/>
          </a:xfrm>
        </p:spPr>
        <p:txBody>
          <a:bodyPr>
            <a:normAutofit/>
          </a:bodyPr>
          <a:lstStyle/>
          <a:p>
            <a:r>
              <a:rPr lang="en-US" dirty="0"/>
              <a:t>Observer:  LQR</a:t>
            </a:r>
          </a:p>
          <a:p>
            <a:r>
              <a:rPr lang="en-US" dirty="0" err="1"/>
              <a:t>Q_obs</a:t>
            </a:r>
            <a:r>
              <a:rPr lang="en-US" dirty="0"/>
              <a:t> = eye(8); </a:t>
            </a:r>
          </a:p>
          <a:p>
            <a:r>
              <a:rPr lang="en-US" dirty="0" err="1"/>
              <a:t>R_obs</a:t>
            </a:r>
            <a:r>
              <a:rPr lang="en-US" dirty="0"/>
              <a:t> = eye(4)*0.01</a:t>
            </a:r>
          </a:p>
          <a:p>
            <a:r>
              <a:rPr lang="en-US" dirty="0" err="1"/>
              <a:t>K_obs</a:t>
            </a:r>
            <a:r>
              <a:rPr lang="en-US" dirty="0"/>
              <a:t> =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FA1449-AE77-0C45-8C26-F8B4CF31FC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82256" y="1546134"/>
            <a:ext cx="8801512" cy="489059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4B6BDC52-B009-CE4B-B9D6-1C1735D0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DE523F8-512F-3D4C-BFE0-EB66E9315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733CC3C-3829-4648-8BCD-38AC968CA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2CA6E3A2-CADA-5F49-9558-2AEC9EA8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894" y="4266293"/>
            <a:ext cx="3000375" cy="1466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34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A5915E-DC36-CC42-AE51-A4A1C7D9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E8AFE-38F9-5644-8EEE-C95423AA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Real Time Simulink</a:t>
            </a:r>
            <a:endParaRPr lang="en-US" dirty="0"/>
          </a:p>
        </p:txBody>
      </p:sp>
      <p:pic>
        <p:nvPicPr>
          <p:cNvPr id="5" name="Picture 4" descr="/var/folders/m0/07j39k3x1pg_hkyxlg5pvx2r0000gn/T/com.microsoft.Word/WebArchiveCopyPasteTempFiles/1a08da4d-2760-4742-bb4c-e90bcd136f67">
            <a:extLst>
              <a:ext uri="{FF2B5EF4-FFF2-40B4-BE49-F238E27FC236}">
                <a16:creationId xmlns:a16="http://schemas.microsoft.com/office/drawing/2014/main" id="{37E2E787-6B66-2445-9D8A-969C5CFB7FD7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78" y="1853754"/>
            <a:ext cx="8401049" cy="45281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0C907-2D55-EC43-B7D6-3CCC27D40843}"/>
              </a:ext>
            </a:extLst>
          </p:cNvPr>
          <p:cNvSpPr txBox="1"/>
          <p:nvPr/>
        </p:nvSpPr>
        <p:spPr>
          <a:xfrm>
            <a:off x="0" y="2518268"/>
            <a:ext cx="389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DAC NI 6229 M series is used to connect the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36474-83CE-764F-AE4A-AF571115CE63}"/>
              </a:ext>
            </a:extLst>
          </p:cNvPr>
          <p:cNvSpPr txBox="1"/>
          <p:nvPr/>
        </p:nvSpPr>
        <p:spPr>
          <a:xfrm>
            <a:off x="0" y="3547241"/>
            <a:ext cx="3222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card NI PCI-6601 is used to connect the encoders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39E0C-67A5-3643-83EA-3D7AF3294ABE}"/>
              </a:ext>
            </a:extLst>
          </p:cNvPr>
          <p:cNvSpPr txBox="1"/>
          <p:nvPr/>
        </p:nvSpPr>
        <p:spPr>
          <a:xfrm>
            <a:off x="0" y="4914769"/>
            <a:ext cx="3484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the gains task ?</a:t>
            </a:r>
          </a:p>
        </p:txBody>
      </p:sp>
    </p:spTree>
    <p:extLst>
      <p:ext uri="{BB962C8B-B14F-4D97-AF65-F5344CB8AC3E}">
        <p14:creationId xmlns:p14="http://schemas.microsoft.com/office/powerpoint/2010/main" val="35379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177C7F-4D49-594F-89C6-FA5A05C0EF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528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A223879-5E43-FE45-8418-1DA527AD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79901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sz="5800" dirty="0"/>
              <a:t>COST ESTIMATION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A8B7D05-BB42-D34A-A8DC-DFD678C244F9}"/>
              </a:ext>
            </a:extLst>
          </p:cNvPr>
          <p:cNvGraphicFramePr>
            <a:graphicFrameLocks noGrp="1"/>
          </p:cNvGraphicFramePr>
          <p:nvPr/>
        </p:nvGraphicFramePr>
        <p:xfrm>
          <a:off x="2594518" y="1329136"/>
          <a:ext cx="7376795" cy="5189386"/>
        </p:xfrm>
        <a:graphic>
          <a:graphicData uri="http://schemas.openxmlformats.org/drawingml/2006/table">
            <a:tbl>
              <a:tblPr/>
              <a:tblGrid>
                <a:gridCol w="2033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  <a:cs typeface="Arial"/>
                        </a:rPr>
                        <a:t>Part name</a:t>
                      </a:r>
                      <a:endParaRPr lang="en-US" sz="1200" dirty="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Quantity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  <a:cs typeface="Arial"/>
                        </a:rPr>
                        <a:t>Price per unit</a:t>
                      </a:r>
                      <a:endParaRPr lang="en-US" sz="1200" dirty="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Total price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74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AC servo motor model ATO40ST-M00130220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  <a:cs typeface="Arial"/>
                        </a:rPr>
                        <a:t>3</a:t>
                      </a:r>
                      <a:endParaRPr lang="en-US" sz="1200" dirty="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305$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915$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74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AC servo motor (60DNAMA1-0D40DKAK)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350$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350$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Spur gear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One pair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100$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100$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Tapered bearings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2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20$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40$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Gearbox 1:5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52$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52$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Trolley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2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85$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170$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Belt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2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5$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10$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0516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Data acquisition card (NI 6221 M series )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369$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369$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0516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Data acquisition card (NI 6601 M series )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1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39$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39$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258"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Times New Roman"/>
                        </a:rPr>
                        <a:t>Total price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-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latin typeface="Times New Roman"/>
                          <a:ea typeface="Calibri"/>
                          <a:cs typeface="Arial"/>
                        </a:rPr>
                        <a:t>-</a:t>
                      </a:r>
                      <a:endParaRPr lang="en-US" sz="120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latin typeface="Times New Roman"/>
                          <a:ea typeface="Calibri"/>
                          <a:cs typeface="Arial"/>
                        </a:rPr>
                        <a:t>2045$</a:t>
                      </a:r>
                      <a:endParaRPr lang="en-US" sz="1200" dirty="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28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D26FC2-2980-9B48-AC15-E7068931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0B739-B66A-7A4D-8D8F-3016E244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Counterweight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4809EB-14E5-D64A-B8D9-7B99DC21C51C}"/>
                  </a:ext>
                </a:extLst>
              </p:cNvPr>
              <p:cNvSpPr/>
              <p:nvPr/>
            </p:nvSpPr>
            <p:spPr>
              <a:xfrm>
                <a:off x="1707743" y="1994924"/>
                <a:ext cx="1318438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4809EB-14E5-D64A-B8D9-7B99DC21C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43" y="1994924"/>
                <a:ext cx="1318438" cy="763029"/>
              </a:xfrm>
              <a:prstGeom prst="rect">
                <a:avLst/>
              </a:prstGeom>
              <a:blipFill>
                <a:blip r:embed="rId3"/>
                <a:stretch>
                  <a:fillRect l="-54286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D830-65EC-DB43-ACC7-A0FD81BDE9BF}"/>
                  </a:ext>
                </a:extLst>
              </p:cNvPr>
              <p:cNvSpPr/>
              <p:nvPr/>
            </p:nvSpPr>
            <p:spPr>
              <a:xfrm>
                <a:off x="0" y="3064156"/>
                <a:ext cx="4821515" cy="748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𝑡𝑟𝑜𝑙𝑙𝑒𝑦𝐵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𝑏𝑜𝑜𝑚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𝑐𝑜𝑢𝑡𝑒𝑟𝑙𝑜𝑎𝑑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𝑡𝑟𝑜𝑙𝑙𝑒𝑦𝐶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D830-65EC-DB43-ACC7-A0FD81BDE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4156"/>
                <a:ext cx="4821515" cy="748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D13CFBB-D77A-634D-9832-7871660F6088}"/>
                  </a:ext>
                </a:extLst>
              </p:cNvPr>
              <p:cNvSpPr/>
              <p:nvPr/>
            </p:nvSpPr>
            <p:spPr>
              <a:xfrm>
                <a:off x="1077378" y="4099579"/>
                <a:ext cx="2579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𝑐𝑜𝑢𝑛𝑡𝑒𝑟𝑙𝑜𝑎𝑑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=5.26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𝐾𝑔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D13CFBB-D77A-634D-9832-7871660F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8" y="4099579"/>
                <a:ext cx="257916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5EE8C00-63D7-A14E-B314-6865538356A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1725" y="1785678"/>
            <a:ext cx="6980329" cy="32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94C10C-F077-BB4A-970E-15783831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29302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AC377B-9F4B-A743-BC0C-B16445FE33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EBC31-EAF0-E04D-8EF1-B2184775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Force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60834-ED87-664E-8326-13809B3DBB3A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5355" y="3480407"/>
            <a:ext cx="3497943" cy="17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02E52-0E52-3A40-9A6D-5293A8027903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1257" y="3480407"/>
            <a:ext cx="4064000" cy="17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FC264D-7345-D84C-9B6A-466E8BECE9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0690" y="1443638"/>
            <a:ext cx="2819543" cy="48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5D5D1-125E-054E-A8DD-71BBF45C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9582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D220A-B2D9-1B41-9082-CFD0F8C4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6629" y="1751588"/>
            <a:ext cx="5733174" cy="2352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6FADF-20E4-2646-B739-E8851A9E79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565" y="3269601"/>
            <a:ext cx="8636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04AFB-26F1-0D4E-BFE8-0B42CE0F58D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9413" y="4324883"/>
            <a:ext cx="5733174" cy="2356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3A3F8-47B3-6945-B995-C6D706C8E0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5952" y="5771953"/>
            <a:ext cx="863600" cy="74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71B9C-764D-DF4D-BF1B-2CBA2AF76B1A}"/>
              </a:ext>
            </a:extLst>
          </p:cNvPr>
          <p:cNvSpPr txBox="1"/>
          <p:nvPr/>
        </p:nvSpPr>
        <p:spPr>
          <a:xfrm>
            <a:off x="378372" y="1853754"/>
            <a:ext cx="2585545" cy="79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EE1D4-A89C-7944-B4C5-02CB93FF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68" y="804519"/>
            <a:ext cx="10082695" cy="104923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Stress and Deflection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BC73C-84F9-9D4B-A9CD-06D00935FE61}"/>
              </a:ext>
            </a:extLst>
          </p:cNvPr>
          <p:cNvSpPr txBox="1"/>
          <p:nvPr/>
        </p:nvSpPr>
        <p:spPr>
          <a:xfrm>
            <a:off x="378371" y="2412124"/>
            <a:ext cx="334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Analysis of boom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D2D2E-5DEE-D940-A3E7-75BC1355FD47}"/>
              </a:ext>
            </a:extLst>
          </p:cNvPr>
          <p:cNvSpPr txBox="1"/>
          <p:nvPr/>
        </p:nvSpPr>
        <p:spPr>
          <a:xfrm>
            <a:off x="3490611" y="3472816"/>
            <a:ext cx="1728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F.O.S = 6.36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90568-5AB8-1046-BFDC-7119CDB048F4}"/>
              </a:ext>
            </a:extLst>
          </p:cNvPr>
          <p:cNvSpPr txBox="1"/>
          <p:nvPr/>
        </p:nvSpPr>
        <p:spPr>
          <a:xfrm>
            <a:off x="2963917" y="6146603"/>
            <a:ext cx="397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deflection = 0.2 mm</a:t>
            </a:r>
          </a:p>
        </p:txBody>
      </p:sp>
    </p:spTree>
    <p:extLst>
      <p:ext uri="{BB962C8B-B14F-4D97-AF65-F5344CB8AC3E}">
        <p14:creationId xmlns:p14="http://schemas.microsoft.com/office/powerpoint/2010/main" val="14753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7B9A47-6D86-734B-8057-48700A293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F78EFC-D66D-7C44-A79E-5215F3152018}"/>
              </a:ext>
            </a:extLst>
          </p:cNvPr>
          <p:cNvSpPr txBox="1"/>
          <p:nvPr/>
        </p:nvSpPr>
        <p:spPr>
          <a:xfrm>
            <a:off x="378372" y="1853754"/>
            <a:ext cx="2585545" cy="79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56E48C6-25E7-6B47-A7EF-C0DF7E2E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10" y="686879"/>
            <a:ext cx="10114779" cy="104923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Stress and Deflection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CBA31-2E4E-6742-B45F-2CCE6131A443}"/>
              </a:ext>
            </a:extLst>
          </p:cNvPr>
          <p:cNvSpPr txBox="1"/>
          <p:nvPr/>
        </p:nvSpPr>
        <p:spPr>
          <a:xfrm>
            <a:off x="378371" y="2412124"/>
            <a:ext cx="334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Analysis of counter boom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611EDD-0EC5-A246-9573-E84D4376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289" y="1614482"/>
            <a:ext cx="6147400" cy="25156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0F7F246-389F-6042-9E77-F6B71A89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0611" y="3976131"/>
            <a:ext cx="6147400" cy="2771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6D8455-EB1E-DD44-A225-62E98130E5C9}"/>
                  </a:ext>
                </a:extLst>
              </p:cNvPr>
              <p:cNvSpPr txBox="1"/>
              <p:nvPr/>
            </p:nvSpPr>
            <p:spPr>
              <a:xfrm>
                <a:off x="3720662" y="3606710"/>
                <a:ext cx="2321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F.O.S 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12.72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6D8455-EB1E-DD44-A225-62E98130E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662" y="3606710"/>
                <a:ext cx="2321913" cy="523220"/>
              </a:xfrm>
              <a:prstGeom prst="rect">
                <a:avLst/>
              </a:prstGeom>
              <a:blipFill>
                <a:blip r:embed="rId5"/>
                <a:stretch>
                  <a:fillRect l="-543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59F5C9F-4150-9742-B474-C59CC5461FD8}"/>
              </a:ext>
            </a:extLst>
          </p:cNvPr>
          <p:cNvSpPr txBox="1"/>
          <p:nvPr/>
        </p:nvSpPr>
        <p:spPr>
          <a:xfrm>
            <a:off x="3564185" y="6159974"/>
            <a:ext cx="397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deflection = 0.069 mm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A64F10-1804-FC4A-8D51-CEC688B531D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7740" y="3296531"/>
            <a:ext cx="863600" cy="749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A5B7DB-1F0C-5945-87E1-D6D9355817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0737" y="5710218"/>
            <a:ext cx="863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A0C3E-0048-7F4F-9DC7-3E049EFD96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4381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FE1FF-FE56-C347-B926-4F0888E528EB}"/>
              </a:ext>
            </a:extLst>
          </p:cNvPr>
          <p:cNvSpPr txBox="1"/>
          <p:nvPr/>
        </p:nvSpPr>
        <p:spPr>
          <a:xfrm>
            <a:off x="378372" y="1853754"/>
            <a:ext cx="2585545" cy="79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82CC78-192B-C14E-A7F6-3D4F5437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26" y="754358"/>
            <a:ext cx="10178947" cy="104923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Stress and Deflection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A0206-0AA0-DE43-9B07-6C27C603C342}"/>
              </a:ext>
            </a:extLst>
          </p:cNvPr>
          <p:cNvSpPr txBox="1"/>
          <p:nvPr/>
        </p:nvSpPr>
        <p:spPr>
          <a:xfrm>
            <a:off x="378371" y="2412124"/>
            <a:ext cx="334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Boom Column (Member Holder)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C942AC-0D0C-5448-8812-BD6DFEC41BFB}"/>
                  </a:ext>
                </a:extLst>
              </p:cNvPr>
              <p:cNvSpPr txBox="1"/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F.O.S 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67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C942AC-0D0C-5448-8812-BD6DFEC4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481" y="1962603"/>
                <a:ext cx="2321913" cy="523220"/>
              </a:xfrm>
              <a:prstGeom prst="rect">
                <a:avLst/>
              </a:prstGeom>
              <a:blipFill>
                <a:blip r:embed="rId3"/>
                <a:stretch>
                  <a:fillRect l="-489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A7FBF4-E34C-514C-AC1D-E52CCF6D121D}"/>
              </a:ext>
            </a:extLst>
          </p:cNvPr>
          <p:cNvSpPr txBox="1"/>
          <p:nvPr/>
        </p:nvSpPr>
        <p:spPr>
          <a:xfrm>
            <a:off x="6786878" y="2008769"/>
            <a:ext cx="3972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Maximum deflection = 0.11 mm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1504A5-6863-3741-B758-DFFFBFE32C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9490" y="2251180"/>
            <a:ext cx="1698470" cy="4786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35097-28B1-0A4C-80CC-CDB4C7D359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9347" y="2789735"/>
            <a:ext cx="1752600" cy="393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427FA-BD81-D24E-9E0C-153EE3BA0B0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6006" y="5864897"/>
            <a:ext cx="863600" cy="736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7EA19-46EB-5143-8AE5-A78B9E66DE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7892" y="2485822"/>
            <a:ext cx="1240185" cy="4372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459811-C04D-694D-B5B3-43D5D1E1A8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3938" y="5833403"/>
            <a:ext cx="863600" cy="73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E394C-4B79-D541-BED4-12AF173FF5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8148" y="2834729"/>
            <a:ext cx="134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1735</Words>
  <Application>Microsoft Office PowerPoint</Application>
  <PresentationFormat>Widescreen</PresentationFormat>
  <Paragraphs>338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Symbol</vt:lpstr>
      <vt:lpstr>Times New Roman</vt:lpstr>
      <vt:lpstr>Office Theme</vt:lpstr>
      <vt:lpstr>Introduction </vt:lpstr>
      <vt:lpstr>Introduction </vt:lpstr>
      <vt:lpstr>Introduction </vt:lpstr>
      <vt:lpstr> </vt:lpstr>
      <vt:lpstr>Counterweight Calculations</vt:lpstr>
      <vt:lpstr>Force Analysis</vt:lpstr>
      <vt:lpstr>Stress and Deflection Analysis</vt:lpstr>
      <vt:lpstr>Stress and Deflection Analysis</vt:lpstr>
      <vt:lpstr>Stress and Deflection Analysis</vt:lpstr>
      <vt:lpstr>Stress and Deflection Analysis</vt:lpstr>
      <vt:lpstr>Stress and Deflection Analysis</vt:lpstr>
      <vt:lpstr>Stress and Deflection Analysis</vt:lpstr>
      <vt:lpstr>Motors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Bearing Selection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Analysis,  and control</vt:lpstr>
      <vt:lpstr>Mathematical Model of the Tower Crane</vt:lpstr>
      <vt:lpstr>Mathematical Model of the Tower Crane</vt:lpstr>
      <vt:lpstr>State-Space Representation of the Tower Crane</vt:lpstr>
      <vt:lpstr>State-Space Representation of the Tower Crane</vt:lpstr>
      <vt:lpstr>CONTROL SYSTEM DESIGN</vt:lpstr>
      <vt:lpstr>PowerPoint Presentation</vt:lpstr>
      <vt:lpstr>Control Design</vt:lpstr>
      <vt:lpstr>Pole Placement controller</vt:lpstr>
      <vt:lpstr>LQR controller </vt:lpstr>
      <vt:lpstr>Observer Design</vt:lpstr>
      <vt:lpstr>PowerPoint Presentation</vt:lpstr>
      <vt:lpstr>CONTROL SYSTEM DESIGN</vt:lpstr>
      <vt:lpstr>Real Time Simulink</vt:lpstr>
      <vt:lpstr>COST ESTIMATION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Hussein Naddaf</dc:creator>
  <cp:lastModifiedBy>Hussein Naddaf</cp:lastModifiedBy>
  <cp:revision>1</cp:revision>
  <dcterms:created xsi:type="dcterms:W3CDTF">2024-06-26T20:51:59Z</dcterms:created>
  <dcterms:modified xsi:type="dcterms:W3CDTF">2024-06-26T20:55:32Z</dcterms:modified>
</cp:coreProperties>
</file>